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media/image3.svg" ContentType="image/svg+xml"/>
  <Override PartName="/ppt/media/image6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handoutMasterIdLst>
    <p:handoutMasterId r:id="rId34"/>
  </p:handoutMasterIdLst>
  <p:sldIdLst>
    <p:sldId id="256" r:id="rId3"/>
    <p:sldId id="1558" r:id="rId4"/>
    <p:sldId id="1318" r:id="rId6"/>
    <p:sldId id="264" r:id="rId7"/>
    <p:sldId id="265" r:id="rId8"/>
    <p:sldId id="1320" r:id="rId9"/>
    <p:sldId id="2082" r:id="rId10"/>
    <p:sldId id="2083" r:id="rId11"/>
    <p:sldId id="2084" r:id="rId12"/>
    <p:sldId id="2085" r:id="rId13"/>
    <p:sldId id="2086" r:id="rId14"/>
    <p:sldId id="2087" r:id="rId15"/>
    <p:sldId id="2644" r:id="rId16"/>
    <p:sldId id="2645" r:id="rId17"/>
    <p:sldId id="2646" r:id="rId18"/>
    <p:sldId id="2647" r:id="rId19"/>
    <p:sldId id="2648" r:id="rId20"/>
    <p:sldId id="2649" r:id="rId21"/>
    <p:sldId id="2650" r:id="rId22"/>
    <p:sldId id="2651" r:id="rId23"/>
    <p:sldId id="2652" r:id="rId24"/>
    <p:sldId id="2657" r:id="rId25"/>
    <p:sldId id="2653" r:id="rId26"/>
    <p:sldId id="2655" r:id="rId27"/>
    <p:sldId id="1323" r:id="rId28"/>
    <p:sldId id="2658" r:id="rId29"/>
    <p:sldId id="2660" r:id="rId30"/>
    <p:sldId id="1353" r:id="rId31"/>
    <p:sldId id="2662" r:id="rId32"/>
    <p:sldId id="261" r:id="rId33"/>
  </p:sldIdLst>
  <p:sldSz cx="12192000" cy="6858000"/>
  <p:notesSz cx="6858000" cy="9144000"/>
  <p:custDataLst>
    <p:tags r:id="rId3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5" userDrawn="1">
          <p15:clr>
            <a:srgbClr val="A4A3A4"/>
          </p15:clr>
        </p15:guide>
        <p15:guide id="2" pos="367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4EA8"/>
    <a:srgbClr val="6096E6"/>
    <a:srgbClr val="1A60B1"/>
    <a:srgbClr val="1D41D5"/>
    <a:srgbClr val="D9D9D9"/>
    <a:srgbClr val="DCDCDC"/>
    <a:srgbClr val="F0F0F0"/>
    <a:srgbClr val="E6E6E6"/>
    <a:srgbClr val="C8C8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15"/>
        <p:guide pos="367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9" Type="http://schemas.openxmlformats.org/officeDocument/2006/relationships/tags" Target="tags/tag98.xml"/><Relationship Id="rId38" Type="http://schemas.openxmlformats.org/officeDocument/2006/relationships/commentAuthors" Target="commentAuthors.xml"/><Relationship Id="rId37" Type="http://schemas.openxmlformats.org/officeDocument/2006/relationships/tableStyles" Target="tableStyles.xml"/><Relationship Id="rId36" Type="http://schemas.openxmlformats.org/officeDocument/2006/relationships/viewProps" Target="viewProps.xml"/><Relationship Id="rId35" Type="http://schemas.openxmlformats.org/officeDocument/2006/relationships/presProps" Target="presProps.xml"/><Relationship Id="rId34" Type="http://schemas.openxmlformats.org/officeDocument/2006/relationships/handoutMaster" Target="handoutMasters/handoutMaster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330" y="1555115"/>
            <a:ext cx="5233035" cy="4608195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showMasterSp="0" userDrawn="1">
  <p:cSld name="4_2-5 领导作用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showMasterSp="0" userDrawn="1">
  <p:cSld name="3_2-4 组织环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showMasterSp="0" userDrawn="1">
  <p:cSld name="5_2-6 策划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20" Type="http://schemas.openxmlformats.org/officeDocument/2006/relationships/tags" Target="../tags/tag62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61.xml"/><Relationship Id="rId18" Type="http://schemas.openxmlformats.org/officeDocument/2006/relationships/tags" Target="../tags/tag60.xml"/><Relationship Id="rId17" Type="http://schemas.openxmlformats.org/officeDocument/2006/relationships/tags" Target="../tags/tag59.xml"/><Relationship Id="rId16" Type="http://schemas.openxmlformats.org/officeDocument/2006/relationships/tags" Target="../tags/tag58.xml"/><Relationship Id="rId15" Type="http://schemas.openxmlformats.org/officeDocument/2006/relationships/tags" Target="../tags/tag57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20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4.png"/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tags" Target="../tags/tag6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svg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68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tags" Target="../tags/tag67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69.xml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70.xml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72.xml"/><Relationship Id="rId3" Type="http://schemas.openxmlformats.org/officeDocument/2006/relationships/tags" Target="../tags/tag71.xml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73.xml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74.xml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75.xml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77.xml"/><Relationship Id="rId3" Type="http://schemas.openxmlformats.org/officeDocument/2006/relationships/tags" Target="../tags/tag76.xml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79.xml"/><Relationship Id="rId3" Type="http://schemas.openxmlformats.org/officeDocument/2006/relationships/tags" Target="../tags/tag78.xml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80.xml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82.xml"/><Relationship Id="rId3" Type="http://schemas.openxmlformats.org/officeDocument/2006/relationships/tags" Target="../tags/tag81.xml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83.xml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84.xml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86.xml"/><Relationship Id="rId3" Type="http://schemas.openxmlformats.org/officeDocument/2006/relationships/tags" Target="../tags/tag85.xml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87.xml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90.xml"/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9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92.xml"/><Relationship Id="rId3" Type="http://schemas.openxmlformats.org/officeDocument/2006/relationships/tags" Target="../tags/tag91.xml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93.xml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94.xml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2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95.xml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.png"/><Relationship Id="rId2" Type="http://schemas.openxmlformats.org/officeDocument/2006/relationships/tags" Target="../tags/tag97.xml"/><Relationship Id="rId1" Type="http://schemas.openxmlformats.org/officeDocument/2006/relationships/tags" Target="../tags/tag9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图形 18"/>
          <p:cNvSpPr/>
          <p:nvPr/>
        </p:nvSpPr>
        <p:spPr>
          <a:xfrm>
            <a:off x="-5080" y="1041400"/>
            <a:ext cx="11023600" cy="5826760"/>
          </a:xfrm>
          <a:custGeom>
            <a:avLst/>
            <a:gdLst>
              <a:gd name="connsiteX0" fmla="*/ 7194233 w 7194232"/>
              <a:gd name="connsiteY0" fmla="*/ 0 h 4050030"/>
              <a:gd name="connsiteX1" fmla="*/ 5301615 w 7194232"/>
              <a:gd name="connsiteY1" fmla="*/ 4050030 h 4050030"/>
              <a:gd name="connsiteX2" fmla="*/ 0 w 7194232"/>
              <a:gd name="connsiteY2" fmla="*/ 4050030 h 4050030"/>
              <a:gd name="connsiteX3" fmla="*/ 0 w 7194232"/>
              <a:gd name="connsiteY3" fmla="*/ 3095625 h 4050030"/>
              <a:gd name="connsiteX4" fmla="*/ 1446848 w 7194232"/>
              <a:gd name="connsiteY4" fmla="*/ 0 h 4050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94232" h="4050030">
                <a:moveTo>
                  <a:pt x="7194233" y="0"/>
                </a:moveTo>
                <a:lnTo>
                  <a:pt x="5301615" y="4050030"/>
                </a:lnTo>
                <a:lnTo>
                  <a:pt x="0" y="4050030"/>
                </a:lnTo>
                <a:lnTo>
                  <a:pt x="0" y="3095625"/>
                </a:lnTo>
                <a:lnTo>
                  <a:pt x="1446848" y="0"/>
                </a:lnTo>
                <a:close/>
              </a:path>
            </a:pathLst>
          </a:custGeom>
          <a:solidFill>
            <a:srgbClr val="004EA8"/>
          </a:solidFill>
          <a:ln w="9525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578610" y="3046095"/>
            <a:ext cx="853884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sz="4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rPr>
              <a:t>浅析《风险管理计划》的编写</a:t>
            </a:r>
            <a:endParaRPr lang="zh-CN" sz="40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j-cs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1875" y="5899785"/>
            <a:ext cx="3286125" cy="447040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1665605" y="2867660"/>
            <a:ext cx="3681730" cy="8128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endParaRPr lang="zh-CN" altLang="en-US"/>
          </a:p>
        </p:txBody>
      </p:sp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1578610" y="2386330"/>
            <a:ext cx="44424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湖南伟略管理体系微课系列</a:t>
            </a:r>
            <a:endParaRPr lang="zh-CN" altLang="en-US" sz="2400" dirty="0">
              <a:solidFill>
                <a:schemeClr val="bg1"/>
              </a:solidFill>
              <a:latin typeface="+mn-ea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过程 1"/>
          <p:cNvSpPr/>
          <p:nvPr>
            <p:custDataLst>
              <p:tags r:id="rId1"/>
            </p:custDataLst>
          </p:nvPr>
        </p:nvSpPr>
        <p:spPr>
          <a:xfrm>
            <a:off x="571500" y="1407160"/>
            <a:ext cx="11066780" cy="3463925"/>
          </a:xfrm>
          <a:prstGeom prst="flowChartProcess">
            <a:avLst/>
          </a:prstGeom>
          <a:solidFill>
            <a:srgbClr val="004097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" name="图形 3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1500" y="468994"/>
            <a:ext cx="1600200" cy="395686"/>
          </a:xfrm>
          <a:prstGeom prst="rect">
            <a:avLst/>
          </a:prstGeom>
        </p:spPr>
      </p:pic>
      <p:cxnSp>
        <p:nvCxnSpPr>
          <p:cNvPr id="6" name="直接连接符 5"/>
          <p:cNvCxnSpPr/>
          <p:nvPr/>
        </p:nvCxnSpPr>
        <p:spPr>
          <a:xfrm>
            <a:off x="2438400" y="666837"/>
            <a:ext cx="569595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8401050" y="-1085763"/>
            <a:ext cx="9144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935990" y="1738630"/>
            <a:ext cx="10320020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000" dirty="0">
                <a:latin typeface="+mn-ea"/>
              </a:rPr>
              <a:t>   </a:t>
            </a:r>
            <a:r>
              <a:rPr sz="2000" dirty="0"/>
              <a:t>在项目质量管理过程中，很多人知道要编写《风险管理计划》，也知道《风险管理计划》的内容要求，但是还是写不出像样的风险管理报告。今天，我们就结合风险管理相关的标准，说一下风险管理计划应该怎么写？</a:t>
            </a:r>
            <a:endParaRPr sz="20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8188" y="571329"/>
            <a:ext cx="3262312" cy="19101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: 形状 5"/>
          <p:cNvSpPr/>
          <p:nvPr/>
        </p:nvSpPr>
        <p:spPr>
          <a:xfrm>
            <a:off x="0" y="1"/>
            <a:ext cx="5781814" cy="6858000"/>
          </a:xfrm>
          <a:custGeom>
            <a:avLst/>
            <a:gdLst>
              <a:gd name="connsiteX0" fmla="*/ 0 w 5781814"/>
              <a:gd name="connsiteY0" fmla="*/ 0 h 6858000"/>
              <a:gd name="connsiteX1" fmla="*/ 5781814 w 5781814"/>
              <a:gd name="connsiteY1" fmla="*/ 0 h 6858000"/>
              <a:gd name="connsiteX2" fmla="*/ 2577004 w 5781814"/>
              <a:gd name="connsiteY2" fmla="*/ 6858000 h 6858000"/>
              <a:gd name="connsiteX3" fmla="*/ 0 w 578181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81814" h="6858000">
                <a:moveTo>
                  <a:pt x="0" y="0"/>
                </a:moveTo>
                <a:lnTo>
                  <a:pt x="5781814" y="0"/>
                </a:lnTo>
                <a:lnTo>
                  <a:pt x="2577004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4E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1113463" y="1663938"/>
            <a:ext cx="18835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solidFill>
                  <a:schemeClr val="bg1"/>
                </a:solidFill>
              </a:rPr>
              <a:t>目 录</a:t>
            </a:r>
            <a:endParaRPr lang="zh-CN" altLang="en-US" sz="4800" b="1" dirty="0">
              <a:solidFill>
                <a:schemeClr val="bg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13463" y="2391460"/>
            <a:ext cx="31047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</a:rPr>
              <a:t>CONTENTS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5220335" y="1488440"/>
            <a:ext cx="661035" cy="466725"/>
          </a:xfrm>
          <a:prstGeom prst="rect">
            <a:avLst/>
          </a:prstGeom>
          <a:solidFill>
            <a:srgbClr val="004EA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2000" b="1">
                <a:latin typeface="Impact" panose="020B0806030902050204" charset="0"/>
                <a:cs typeface="Impact" panose="020B0806030902050204" charset="0"/>
              </a:rPr>
              <a:t>1</a:t>
            </a:r>
            <a:endParaRPr lang="en-US" altLang="zh-CN" sz="2000" b="1">
              <a:latin typeface="Impact" panose="020B0806030902050204" charset="0"/>
              <a:cs typeface="Impact" panose="020B080603090205020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981065" y="1535430"/>
            <a:ext cx="5861685" cy="476885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sz="1600" b="1">
                <a:solidFill>
                  <a:schemeClr val="tx1">
                    <a:lumMod val="90000"/>
                    <a:lumOff val="10000"/>
                  </a:schemeClr>
                </a:solidFill>
              </a:rPr>
              <a:t>标准的要求</a:t>
            </a:r>
            <a:endParaRPr sz="1600" b="1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220335" y="2535555"/>
            <a:ext cx="661035" cy="466725"/>
          </a:xfrm>
          <a:prstGeom prst="rect">
            <a:avLst/>
          </a:prstGeom>
          <a:solidFill>
            <a:srgbClr val="004EA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2000" b="1">
                <a:latin typeface="Impact" panose="020B0806030902050204" charset="0"/>
                <a:cs typeface="Impact" panose="020B0806030902050204" charset="0"/>
              </a:rPr>
              <a:t>2</a:t>
            </a:r>
            <a:endParaRPr lang="en-US" altLang="zh-CN" sz="2000" b="1">
              <a:latin typeface="Impact" panose="020B0806030902050204" charset="0"/>
              <a:cs typeface="Impact" panose="020B080603090205020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981065" y="3515360"/>
            <a:ext cx="5861685" cy="476885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1600" b="1">
                <a:solidFill>
                  <a:schemeClr val="tx1">
                    <a:lumMod val="90000"/>
                    <a:lumOff val="10000"/>
                  </a:schemeClr>
                </a:solidFill>
              </a:rPr>
              <a:t>说明的问题</a:t>
            </a:r>
            <a:endParaRPr lang="zh-CN" altLang="en-US" sz="1600" b="1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220335" y="3525520"/>
            <a:ext cx="661035" cy="466725"/>
          </a:xfrm>
          <a:prstGeom prst="rect">
            <a:avLst/>
          </a:prstGeom>
          <a:solidFill>
            <a:srgbClr val="004EA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2000" b="1">
                <a:latin typeface="Impact" panose="020B0806030902050204" charset="0"/>
                <a:cs typeface="Impact" panose="020B0806030902050204" charset="0"/>
              </a:rPr>
              <a:t>3</a:t>
            </a:r>
            <a:endParaRPr lang="en-US" altLang="zh-CN" sz="2000" b="1">
              <a:latin typeface="Impact" panose="020B0806030902050204" charset="0"/>
              <a:cs typeface="Impact" panose="020B080603090205020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981065" y="4505325"/>
            <a:ext cx="5861685" cy="476885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1600" b="1">
                <a:solidFill>
                  <a:schemeClr val="tx1">
                    <a:lumMod val="90000"/>
                    <a:lumOff val="10000"/>
                  </a:schemeClr>
                </a:solidFill>
                <a:sym typeface="+mn-ea"/>
              </a:rPr>
              <a:t>总结</a:t>
            </a:r>
            <a:endParaRPr lang="zh-CN" altLang="en-US" sz="1600" b="1">
              <a:solidFill>
                <a:schemeClr val="tx1">
                  <a:lumMod val="90000"/>
                  <a:lumOff val="10000"/>
                </a:schemeClr>
              </a:solidFill>
              <a:sym typeface="+mn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220335" y="4515485"/>
            <a:ext cx="661035" cy="466725"/>
          </a:xfrm>
          <a:prstGeom prst="rect">
            <a:avLst/>
          </a:prstGeom>
          <a:solidFill>
            <a:srgbClr val="004EA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2000" b="1">
                <a:latin typeface="Impact" panose="020B0806030902050204" charset="0"/>
                <a:cs typeface="Impact" panose="020B0806030902050204" charset="0"/>
              </a:rPr>
              <a:t>4</a:t>
            </a:r>
            <a:endParaRPr lang="en-US" altLang="zh-CN" sz="2000" b="1">
              <a:latin typeface="Impact" panose="020B0806030902050204" charset="0"/>
              <a:cs typeface="Impact" panose="020B080603090205020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981065" y="2525395"/>
            <a:ext cx="5861685" cy="476885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>
              <a:buClrTx/>
              <a:buSzTx/>
              <a:buFontTx/>
            </a:pPr>
            <a:r>
              <a:rPr sz="1600" b="1">
                <a:solidFill>
                  <a:schemeClr val="tx1">
                    <a:lumMod val="90000"/>
                    <a:lumOff val="10000"/>
                  </a:schemeClr>
                </a:solidFill>
                <a:sym typeface="+mn-ea"/>
              </a:rPr>
              <a:t>计划的编制</a:t>
            </a:r>
            <a:endParaRPr sz="1600" b="1">
              <a:solidFill>
                <a:schemeClr val="tx1">
                  <a:lumMod val="90000"/>
                  <a:lumOff val="10000"/>
                </a:schemeClr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形 18"/>
          <p:cNvSpPr/>
          <p:nvPr/>
        </p:nvSpPr>
        <p:spPr>
          <a:xfrm>
            <a:off x="-4956" y="1041400"/>
            <a:ext cx="10350720" cy="5826991"/>
          </a:xfrm>
          <a:custGeom>
            <a:avLst/>
            <a:gdLst>
              <a:gd name="connsiteX0" fmla="*/ 7194233 w 7194232"/>
              <a:gd name="connsiteY0" fmla="*/ 0 h 4050030"/>
              <a:gd name="connsiteX1" fmla="*/ 5301615 w 7194232"/>
              <a:gd name="connsiteY1" fmla="*/ 4050030 h 4050030"/>
              <a:gd name="connsiteX2" fmla="*/ 0 w 7194232"/>
              <a:gd name="connsiteY2" fmla="*/ 4050030 h 4050030"/>
              <a:gd name="connsiteX3" fmla="*/ 0 w 7194232"/>
              <a:gd name="connsiteY3" fmla="*/ 3095625 h 4050030"/>
              <a:gd name="connsiteX4" fmla="*/ 1446848 w 7194232"/>
              <a:gd name="connsiteY4" fmla="*/ 0 h 4050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94232" h="4050030">
                <a:moveTo>
                  <a:pt x="7194233" y="0"/>
                </a:moveTo>
                <a:lnTo>
                  <a:pt x="5301615" y="4050030"/>
                </a:lnTo>
                <a:lnTo>
                  <a:pt x="0" y="4050030"/>
                </a:lnTo>
                <a:lnTo>
                  <a:pt x="0" y="3095625"/>
                </a:lnTo>
                <a:lnTo>
                  <a:pt x="1446848" y="0"/>
                </a:lnTo>
                <a:close/>
              </a:path>
            </a:pathLst>
          </a:custGeom>
          <a:solidFill>
            <a:schemeClr val="bg1">
              <a:lumMod val="95000"/>
              <a:alpha val="9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025446" y="3635748"/>
            <a:ext cx="8141109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004EA8"/>
                </a:solidFill>
              </a:rPr>
              <a:t>标准的要求</a:t>
            </a:r>
            <a:endParaRPr lang="zh-CN" altLang="en-US" sz="4800" b="1" dirty="0">
              <a:solidFill>
                <a:srgbClr val="004EA8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025446" y="1979364"/>
            <a:ext cx="8141109" cy="1861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 dirty="0">
                <a:ln w="15875">
                  <a:noFill/>
                </a:ln>
                <a:solidFill>
                  <a:srgbClr val="004EA8"/>
                </a:solidFill>
              </a:rPr>
              <a:t>1</a:t>
            </a:r>
            <a:endParaRPr lang="en-US" altLang="zh-CN" sz="11500" dirty="0">
              <a:ln w="15875">
                <a:noFill/>
              </a:ln>
              <a:solidFill>
                <a:srgbClr val="004EA8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965802" y="2073293"/>
            <a:ext cx="4260396" cy="3279739"/>
            <a:chOff x="3913814" y="2036407"/>
            <a:chExt cx="4260396" cy="3279739"/>
          </a:xfrm>
        </p:grpSpPr>
        <p:grpSp>
          <p:nvGrpSpPr>
            <p:cNvPr id="5" name="组合 4"/>
            <p:cNvGrpSpPr/>
            <p:nvPr/>
          </p:nvGrpSpPr>
          <p:grpSpPr>
            <a:xfrm>
              <a:off x="4093025" y="2084032"/>
              <a:ext cx="4005946" cy="3184786"/>
              <a:chOff x="2107933" y="2204185"/>
              <a:chExt cx="7960092" cy="3818747"/>
            </a:xfrm>
          </p:grpSpPr>
          <p:cxnSp>
            <p:nvCxnSpPr>
              <p:cNvPr id="8" name="直接连接符 7"/>
              <p:cNvCxnSpPr/>
              <p:nvPr/>
            </p:nvCxnSpPr>
            <p:spPr>
              <a:xfrm>
                <a:off x="2107933" y="2204185"/>
                <a:ext cx="7960092" cy="0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>
                <a:off x="2107933" y="6022932"/>
                <a:ext cx="7960092" cy="0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0" name="图形 9"/>
            <p:cNvPicPr>
              <a:picLocks noChangeAspect="1"/>
            </p:cNvPicPr>
            <p:nvPr/>
          </p:nvPicPr>
          <p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3913814" y="2036407"/>
              <a:ext cx="428625" cy="95250"/>
            </a:xfrm>
            <a:prstGeom prst="rect">
              <a:avLst/>
            </a:prstGeom>
          </p:spPr>
        </p:pic>
        <p:pic>
          <p:nvPicPr>
            <p:cNvPr id="11" name="图形 10"/>
            <p:cNvPicPr>
              <a:picLocks noChangeAspect="1"/>
            </p:cNvPicPr>
            <p:nvPr/>
          </p:nvPicPr>
          <p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7745585" y="5220896"/>
              <a:ext cx="428625" cy="9525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过程 1"/>
          <p:cNvSpPr/>
          <p:nvPr/>
        </p:nvSpPr>
        <p:spPr>
          <a:xfrm>
            <a:off x="571500" y="2034540"/>
            <a:ext cx="11066780" cy="4424680"/>
          </a:xfrm>
          <a:prstGeom prst="flowChartProcess">
            <a:avLst/>
          </a:prstGeom>
          <a:solidFill>
            <a:srgbClr val="004097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形 3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71500" y="468994"/>
            <a:ext cx="1600200" cy="395686"/>
          </a:xfrm>
          <a:prstGeom prst="rect">
            <a:avLst/>
          </a:prstGeom>
        </p:spPr>
      </p:pic>
      <p:cxnSp>
        <p:nvCxnSpPr>
          <p:cNvPr id="6" name="直接连接符 5"/>
          <p:cNvCxnSpPr/>
          <p:nvPr/>
        </p:nvCxnSpPr>
        <p:spPr>
          <a:xfrm>
            <a:off x="2438400" y="666837"/>
            <a:ext cx="569595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8401050" y="-1085763"/>
            <a:ext cx="9144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571500" y="1365080"/>
            <a:ext cx="8141109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tx1"/>
                </a:solidFill>
              </a:rPr>
              <a:t>     </a:t>
            </a:r>
            <a:r>
              <a:rPr lang="zh-CN" altLang="en-US" sz="3200" b="1" dirty="0">
                <a:solidFill>
                  <a:schemeClr val="tx1"/>
                </a:solidFill>
              </a:rPr>
              <a:t>一、</a:t>
            </a:r>
            <a:r>
              <a:rPr lang="zh-CN" altLang="en-US" sz="3200" b="1" dirty="0">
                <a:solidFill>
                  <a:schemeClr val="tx1"/>
                </a:solidFill>
                <a:sym typeface="+mn-ea"/>
              </a:rPr>
              <a:t>标准的要求</a:t>
            </a:r>
            <a:endParaRPr lang="zh-CN" altLang="en-US" sz="3200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211580" y="2179320"/>
            <a:ext cx="10039985" cy="4956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>
                <a:latin typeface="+mn-ea"/>
              </a:rPr>
              <a:t>     </a:t>
            </a:r>
            <a:r>
              <a:rPr dirty="0">
                <a:latin typeface="+mn-ea"/>
              </a:rPr>
              <a:t>GJB 9001C-2017《质量管理体系要求》8.1j)条款明确要求：</a:t>
            </a:r>
            <a:r>
              <a:rPr b="1" dirty="0">
                <a:latin typeface="+mn-ea"/>
              </a:rPr>
              <a:t>“按照相关规定要求，分析评估技术、进度、经费风险对产品和服务质量的影响，制定风险管理计划，实施风险控制”。</a:t>
            </a:r>
            <a:endParaRPr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dirty="0">
                <a:latin typeface="+mn-ea"/>
              </a:rPr>
              <a:t> </a:t>
            </a:r>
            <a:r>
              <a:rPr lang="en-US" dirty="0">
                <a:latin typeface="+mn-ea"/>
              </a:rPr>
              <a:t>    </a:t>
            </a:r>
            <a:r>
              <a:rPr dirty="0">
                <a:latin typeface="+mn-ea"/>
              </a:rPr>
              <a:t>理解一下，制定风险管理计划时，应开展的工作包括“</a:t>
            </a:r>
            <a:r>
              <a:rPr b="1" dirty="0">
                <a:latin typeface="+mn-ea"/>
              </a:rPr>
              <a:t>分析评估技术、进度、经费风险对产品和服务质量的影响</a:t>
            </a:r>
            <a:r>
              <a:rPr dirty="0">
                <a:latin typeface="+mn-ea"/>
              </a:rPr>
              <a:t>”，而“风险评估”又包括</a:t>
            </a:r>
            <a:r>
              <a:rPr b="1" dirty="0">
                <a:latin typeface="+mn-ea"/>
              </a:rPr>
              <a:t>风险识别、风险分析和风险评价</a:t>
            </a:r>
            <a:r>
              <a:rPr dirty="0">
                <a:latin typeface="+mn-ea"/>
              </a:rPr>
              <a:t>的全过程（GB/T 23694-2013《风险管理术语》）。所以，风险管理计划中应该有技术、进度、经费方面（并且不止这些方面）的风险识别、分析和评价工作。</a:t>
            </a:r>
            <a:endParaRPr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dirty="0">
                <a:latin typeface="+mn-ea"/>
              </a:rPr>
              <a:t>    </a:t>
            </a:r>
            <a:r>
              <a:rPr dirty="0">
                <a:latin typeface="+mn-ea"/>
              </a:rPr>
              <a:t>依据GJB/Z 171-2013《武器装备研制项目风险管理指南》，风险管理计划的内容包括：</a:t>
            </a:r>
            <a:r>
              <a:rPr b="1" dirty="0">
                <a:latin typeface="+mn-ea"/>
              </a:rPr>
              <a:t>明确项目环境信息、建立风险管理目标与程序、确定风险管理角色与职责、定义风险准则、规划风险管理资源等，其中不包括具体风险的识别、分析和评价工作</a:t>
            </a:r>
            <a:r>
              <a:rPr dirty="0">
                <a:latin typeface="+mn-ea"/>
              </a:rPr>
              <a:t>（附录B的《风险管理计划》也不包括相关内容）。</a:t>
            </a:r>
            <a:endParaRPr dirty="0">
              <a:latin typeface="+mn-ea"/>
            </a:endParaRPr>
          </a:p>
          <a:p>
            <a:pPr>
              <a:lnSpc>
                <a:spcPct val="120000"/>
              </a:lnSpc>
            </a:pPr>
            <a:endParaRPr dirty="0">
              <a:latin typeface="+mn-ea"/>
            </a:endParaRPr>
          </a:p>
          <a:p>
            <a:pPr>
              <a:lnSpc>
                <a:spcPct val="120000"/>
              </a:lnSpc>
            </a:pPr>
            <a:endParaRPr dirty="0">
              <a:latin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8188" y="571329"/>
            <a:ext cx="3262312" cy="19101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过程 1"/>
          <p:cNvSpPr/>
          <p:nvPr/>
        </p:nvSpPr>
        <p:spPr>
          <a:xfrm>
            <a:off x="652780" y="1510665"/>
            <a:ext cx="11066780" cy="4081145"/>
          </a:xfrm>
          <a:prstGeom prst="flowChartProcess">
            <a:avLst/>
          </a:prstGeom>
          <a:solidFill>
            <a:srgbClr val="004097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形 3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71500" y="468994"/>
            <a:ext cx="1600200" cy="395686"/>
          </a:xfrm>
          <a:prstGeom prst="rect">
            <a:avLst/>
          </a:prstGeom>
        </p:spPr>
      </p:pic>
      <p:cxnSp>
        <p:nvCxnSpPr>
          <p:cNvPr id="6" name="直接连接符 5"/>
          <p:cNvCxnSpPr/>
          <p:nvPr/>
        </p:nvCxnSpPr>
        <p:spPr>
          <a:xfrm>
            <a:off x="2438400" y="666837"/>
            <a:ext cx="569595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8401050" y="-1085763"/>
            <a:ext cx="9144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652780" y="1536700"/>
            <a:ext cx="10039985" cy="3784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000" dirty="0">
                <a:latin typeface="+mn-ea"/>
              </a:rPr>
              <a:t>   </a:t>
            </a:r>
            <a:r>
              <a:rPr sz="2000" dirty="0">
                <a:latin typeface="+mn-ea"/>
                <a:sym typeface="+mn-ea"/>
              </a:rPr>
              <a:t>那么，《风险管理计划》是否应该包括具体的风险识别、分析和评价呢？</a:t>
            </a:r>
            <a:endParaRPr sz="2000" dirty="0">
              <a:latin typeface="+mn-ea"/>
            </a:endParaRPr>
          </a:p>
          <a:p>
            <a:pPr>
              <a:lnSpc>
                <a:spcPct val="120000"/>
              </a:lnSpc>
            </a:pPr>
            <a:endParaRPr sz="2000" dirty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sz="2000" dirty="0">
                <a:latin typeface="+mn-ea"/>
                <a:sym typeface="+mn-ea"/>
              </a:rPr>
              <a:t>  </a:t>
            </a:r>
            <a:r>
              <a:rPr sz="2000" dirty="0">
                <a:latin typeface="+mn-ea"/>
                <a:sym typeface="+mn-ea"/>
              </a:rPr>
              <a:t>个人观点，应该包括这些内容，为什么呢？</a:t>
            </a:r>
            <a:endParaRPr sz="2000" dirty="0">
              <a:latin typeface="+mn-ea"/>
            </a:endParaRPr>
          </a:p>
          <a:p>
            <a:pPr>
              <a:lnSpc>
                <a:spcPct val="120000"/>
              </a:lnSpc>
            </a:pPr>
            <a:endParaRPr sz="2000" dirty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sz="2000" dirty="0">
                <a:latin typeface="+mn-ea"/>
                <a:sym typeface="+mn-ea"/>
              </a:rPr>
              <a:t>   </a:t>
            </a:r>
            <a:r>
              <a:rPr sz="2000" dirty="0">
                <a:latin typeface="+mn-ea"/>
                <a:sym typeface="+mn-ea"/>
              </a:rPr>
              <a:t>GJB 9001C-2017的“运行策划”已提出明确要求，如果没有这些内容，是不符合标准的要求。更重要的，任何项目在开展“运行策划”的时候，前期已经进行了大量的调研分析工作，也基本掌握了各方面风险的情况，如果不明确规划出来，就会有一段时间的风险处于“未管控”的状态，可能会给项目研制生产带来不必要的麻烦。</a:t>
            </a:r>
            <a:endParaRPr sz="2000" dirty="0">
              <a:latin typeface="+mn-ea"/>
            </a:endParaRPr>
          </a:p>
          <a:p>
            <a:pPr>
              <a:lnSpc>
                <a:spcPct val="120000"/>
              </a:lnSpc>
            </a:pPr>
            <a:endParaRPr sz="2000" dirty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sz="2000" dirty="0">
                <a:latin typeface="+mn-ea"/>
                <a:sym typeface="+mn-ea"/>
              </a:rPr>
              <a:t>   </a:t>
            </a:r>
            <a:r>
              <a:rPr sz="2000" dirty="0">
                <a:latin typeface="+mn-ea"/>
                <a:sym typeface="+mn-ea"/>
              </a:rPr>
              <a:t>明确了《风险管理计划》的内容范围，就可以看一下如何编制了。</a:t>
            </a:r>
            <a:endParaRPr dirty="0">
              <a:latin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8188" y="571329"/>
            <a:ext cx="3262312" cy="19101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形 18"/>
          <p:cNvSpPr/>
          <p:nvPr/>
        </p:nvSpPr>
        <p:spPr>
          <a:xfrm>
            <a:off x="-4956" y="1041400"/>
            <a:ext cx="10350720" cy="5826991"/>
          </a:xfrm>
          <a:custGeom>
            <a:avLst/>
            <a:gdLst>
              <a:gd name="connsiteX0" fmla="*/ 7194233 w 7194232"/>
              <a:gd name="connsiteY0" fmla="*/ 0 h 4050030"/>
              <a:gd name="connsiteX1" fmla="*/ 5301615 w 7194232"/>
              <a:gd name="connsiteY1" fmla="*/ 4050030 h 4050030"/>
              <a:gd name="connsiteX2" fmla="*/ 0 w 7194232"/>
              <a:gd name="connsiteY2" fmla="*/ 4050030 h 4050030"/>
              <a:gd name="connsiteX3" fmla="*/ 0 w 7194232"/>
              <a:gd name="connsiteY3" fmla="*/ 3095625 h 4050030"/>
              <a:gd name="connsiteX4" fmla="*/ 1446848 w 7194232"/>
              <a:gd name="connsiteY4" fmla="*/ 0 h 4050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94232" h="4050030">
                <a:moveTo>
                  <a:pt x="7194233" y="0"/>
                </a:moveTo>
                <a:lnTo>
                  <a:pt x="5301615" y="4050030"/>
                </a:lnTo>
                <a:lnTo>
                  <a:pt x="0" y="4050030"/>
                </a:lnTo>
                <a:lnTo>
                  <a:pt x="0" y="3095625"/>
                </a:lnTo>
                <a:lnTo>
                  <a:pt x="1446848" y="0"/>
                </a:lnTo>
                <a:close/>
              </a:path>
            </a:pathLst>
          </a:custGeom>
          <a:solidFill>
            <a:schemeClr val="bg1">
              <a:lumMod val="95000"/>
              <a:alpha val="9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025446" y="3635748"/>
            <a:ext cx="8141109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004EA8"/>
                </a:solidFill>
                <a:sym typeface="+mn-ea"/>
              </a:rPr>
              <a:t>计划的编制</a:t>
            </a:r>
            <a:endParaRPr lang="zh-CN" altLang="en-US" sz="4800" b="1" dirty="0">
              <a:solidFill>
                <a:srgbClr val="004EA8"/>
              </a:solidFill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025446" y="1979364"/>
            <a:ext cx="8141109" cy="1861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 dirty="0">
                <a:ln w="15875">
                  <a:noFill/>
                </a:ln>
                <a:solidFill>
                  <a:srgbClr val="004EA8"/>
                </a:solidFill>
              </a:rPr>
              <a:t>2</a:t>
            </a:r>
            <a:endParaRPr lang="en-US" altLang="zh-CN" sz="11500" dirty="0">
              <a:ln w="15875">
                <a:noFill/>
              </a:ln>
              <a:solidFill>
                <a:srgbClr val="004EA8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965802" y="2073293"/>
            <a:ext cx="4260396" cy="3254339"/>
            <a:chOff x="3913814" y="2036407"/>
            <a:chExt cx="4260396" cy="3254339"/>
          </a:xfrm>
        </p:grpSpPr>
        <p:grpSp>
          <p:nvGrpSpPr>
            <p:cNvPr id="5" name="组合 4"/>
            <p:cNvGrpSpPr/>
            <p:nvPr/>
          </p:nvGrpSpPr>
          <p:grpSpPr>
            <a:xfrm>
              <a:off x="4093025" y="2084032"/>
              <a:ext cx="4005946" cy="3157481"/>
              <a:chOff x="2107933" y="2204185"/>
              <a:chExt cx="7960092" cy="3786007"/>
            </a:xfrm>
          </p:grpSpPr>
          <p:cxnSp>
            <p:nvCxnSpPr>
              <p:cNvPr id="8" name="直接连接符 7"/>
              <p:cNvCxnSpPr/>
              <p:nvPr/>
            </p:nvCxnSpPr>
            <p:spPr>
              <a:xfrm>
                <a:off x="2107933" y="2204185"/>
                <a:ext cx="7960092" cy="0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>
                <a:off x="2107933" y="5990192"/>
                <a:ext cx="7960092" cy="0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0" name="图形 9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3913814" y="2036407"/>
              <a:ext cx="428625" cy="95250"/>
            </a:xfrm>
            <a:prstGeom prst="rect">
              <a:avLst/>
            </a:prstGeom>
          </p:spPr>
        </p:pic>
        <p:pic>
          <p:nvPicPr>
            <p:cNvPr id="11" name="图形 10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745585" y="5195496"/>
              <a:ext cx="428625" cy="9525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99490" y="817880"/>
            <a:ext cx="5861050" cy="1014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 anchor="ctr" anchorCtr="0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微软雅黑" panose="020B050302020402020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微软雅黑" panose="020B050302020402020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微软雅黑" panose="020B050302020402020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微软雅黑" panose="020B050302020402020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微软雅黑" panose="020B0503020204020204" charset="-122"/>
              </a:defRPr>
            </a:lvl9pPr>
          </a:lstStyle>
          <a:p>
            <a:r>
              <a:rPr lang="zh-CN" altLang="en-US" sz="28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rPr>
              <a:t>《风险管理计划》的内容</a:t>
            </a:r>
            <a:endParaRPr lang="zh-CN" altLang="en-US" sz="2800" b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</a:endParaRPr>
          </a:p>
        </p:txBody>
      </p:sp>
      <p:sp>
        <p:nvSpPr>
          <p:cNvPr id="2" name="流程图: 过程 1"/>
          <p:cNvSpPr/>
          <p:nvPr/>
        </p:nvSpPr>
        <p:spPr>
          <a:xfrm>
            <a:off x="648970" y="1736725"/>
            <a:ext cx="10989310" cy="3765550"/>
          </a:xfrm>
          <a:prstGeom prst="flowChartProcess">
            <a:avLst/>
          </a:prstGeom>
          <a:solidFill>
            <a:srgbClr val="004097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文本框 99"/>
          <p:cNvSpPr txBox="1"/>
          <p:nvPr/>
        </p:nvSpPr>
        <p:spPr>
          <a:xfrm>
            <a:off x="706450" y="1983423"/>
            <a:ext cx="10779100" cy="28613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355600" algn="just">
              <a:lnSpc>
                <a:spcPct val="150000"/>
              </a:lnSpc>
            </a:pPr>
            <a:r>
              <a:rPr sz="2400">
                <a:latin typeface="+mn-ea"/>
              </a:rPr>
              <a:t>综合考虑GJB/Z 171和GJB 9001C的要求，《风险管理计划》的内容主要包括：</a:t>
            </a:r>
            <a:r>
              <a:rPr sz="2400" b="1">
                <a:latin typeface="+mn-ea"/>
              </a:rPr>
              <a:t>范围、引用文件、术语和缩略语、武器装备研制项目概述、风险管理的策略、风险管理组织和职责、风险管理过程、风险准则、风险评估、风险应对、风险沟通与报告、风险管理费用与进度安排、更改程序和历史记录、其他</a:t>
            </a:r>
            <a:r>
              <a:rPr sz="2400">
                <a:latin typeface="+mn-ea"/>
              </a:rPr>
              <a:t>。</a:t>
            </a:r>
            <a:endParaRPr sz="2400">
              <a:latin typeface="+mn-ea"/>
            </a:endParaRPr>
          </a:p>
          <a:p>
            <a:pPr indent="355600" algn="just">
              <a:lnSpc>
                <a:spcPct val="150000"/>
              </a:lnSpc>
            </a:pPr>
            <a:r>
              <a:rPr sz="2400">
                <a:latin typeface="+mn-ea"/>
              </a:rPr>
              <a:t>下面我们逐一进行详细说明。</a:t>
            </a:r>
            <a:endParaRPr sz="2400">
              <a:latin typeface="+mn-ea"/>
            </a:endParaRPr>
          </a:p>
        </p:txBody>
      </p:sp>
      <p:pic>
        <p:nvPicPr>
          <p:cNvPr id="4" name="图形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468994"/>
            <a:ext cx="1600200" cy="395686"/>
          </a:xfrm>
          <a:prstGeom prst="rect">
            <a:avLst/>
          </a:prstGeom>
        </p:spPr>
      </p:pic>
      <p:cxnSp>
        <p:nvCxnSpPr>
          <p:cNvPr id="6" name="直接连接符 5"/>
          <p:cNvCxnSpPr/>
          <p:nvPr/>
        </p:nvCxnSpPr>
        <p:spPr>
          <a:xfrm>
            <a:off x="2438400" y="666837"/>
            <a:ext cx="569595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8188" y="571329"/>
            <a:ext cx="3262312" cy="191016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过程 1"/>
          <p:cNvSpPr/>
          <p:nvPr/>
        </p:nvSpPr>
        <p:spPr>
          <a:xfrm>
            <a:off x="648970" y="1498759"/>
            <a:ext cx="10989310" cy="4684871"/>
          </a:xfrm>
          <a:prstGeom prst="flowChartProcess">
            <a:avLst/>
          </a:prstGeom>
          <a:solidFill>
            <a:srgbClr val="004097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文本框 99"/>
          <p:cNvSpPr txBox="1"/>
          <p:nvPr/>
        </p:nvSpPr>
        <p:spPr>
          <a:xfrm>
            <a:off x="706450" y="1611948"/>
            <a:ext cx="10779100" cy="7194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355600" algn="just">
              <a:lnSpc>
                <a:spcPts val="4900"/>
              </a:lnSpc>
            </a:pPr>
            <a:r>
              <a:rPr lang="en-US" altLang="zh-CN" sz="2400" b="1">
                <a:solidFill>
                  <a:schemeClr val="tx1"/>
                </a:solidFill>
                <a:latin typeface="+mn-ea"/>
                <a:cs typeface="微软雅黑" panose="020B0503020204020204" charset="-122"/>
              </a:rPr>
              <a:t>2.1 通用部分</a:t>
            </a:r>
            <a:endParaRPr lang="zh-CN" sz="2400" b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" name="图形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" y="468994"/>
            <a:ext cx="1600200" cy="395686"/>
          </a:xfrm>
          <a:prstGeom prst="rect">
            <a:avLst/>
          </a:prstGeom>
        </p:spPr>
      </p:pic>
      <p:cxnSp>
        <p:nvCxnSpPr>
          <p:cNvPr id="6" name="直接连接符 5"/>
          <p:cNvCxnSpPr/>
          <p:nvPr/>
        </p:nvCxnSpPr>
        <p:spPr>
          <a:xfrm>
            <a:off x="2438400" y="666837"/>
            <a:ext cx="569595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8188" y="571329"/>
            <a:ext cx="3262312" cy="191016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050290" y="2571750"/>
            <a:ext cx="104902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sz="2000" dirty="0">
                <a:latin typeface="+mn-ea"/>
              </a:rPr>
              <a:t>包括：范围、引用文件、术语和缩略语，不需赘述。</a:t>
            </a:r>
            <a:endParaRPr sz="2000" dirty="0">
              <a:latin typeface="+mn-ea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过程 1"/>
          <p:cNvSpPr/>
          <p:nvPr/>
        </p:nvSpPr>
        <p:spPr>
          <a:xfrm>
            <a:off x="648970" y="1413510"/>
            <a:ext cx="10989310" cy="4512945"/>
          </a:xfrm>
          <a:prstGeom prst="flowChartProcess">
            <a:avLst/>
          </a:prstGeom>
          <a:solidFill>
            <a:srgbClr val="004097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1</a:t>
            </a:r>
            <a:endParaRPr lang="en-US" altLang="zh-CN"/>
          </a:p>
        </p:txBody>
      </p:sp>
      <p:sp>
        <p:nvSpPr>
          <p:cNvPr id="100" name="文本框 99"/>
          <p:cNvSpPr txBox="1"/>
          <p:nvPr/>
        </p:nvSpPr>
        <p:spPr>
          <a:xfrm>
            <a:off x="726088" y="2332862"/>
            <a:ext cx="10779100" cy="31692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355600" algn="just">
              <a:lnSpc>
                <a:spcPts val="4000"/>
              </a:lnSpc>
            </a:pPr>
            <a:r>
              <a:rPr sz="2000" dirty="0">
                <a:solidFill>
                  <a:schemeClr val="tx1"/>
                </a:solidFill>
                <a:latin typeface="+mn-ea"/>
              </a:rPr>
              <a:t>这部分内容包括：</a:t>
            </a:r>
            <a:r>
              <a:rPr sz="2000" b="1" dirty="0">
                <a:solidFill>
                  <a:schemeClr val="tx1"/>
                </a:solidFill>
                <a:latin typeface="+mn-ea"/>
              </a:rPr>
              <a:t>①研制任务来源，②产品概况（使命任务、产品组成和主要功能），③项目环境信息、项目管理策略，④风险管理目标与要求等（特指客户提出的风险管理目标和要求）。</a:t>
            </a:r>
            <a:endParaRPr sz="2000" dirty="0">
              <a:solidFill>
                <a:schemeClr val="tx1"/>
              </a:solidFill>
              <a:latin typeface="+mn-ea"/>
            </a:endParaRPr>
          </a:p>
          <a:p>
            <a:pPr indent="355600" algn="just">
              <a:lnSpc>
                <a:spcPts val="4000"/>
              </a:lnSpc>
            </a:pPr>
            <a:r>
              <a:rPr sz="2000" dirty="0">
                <a:solidFill>
                  <a:schemeClr val="tx1"/>
                </a:solidFill>
                <a:latin typeface="+mn-ea"/>
              </a:rPr>
              <a:t>展开一下，这部分主要是为了明确项目的环境信息，包括外部的装备体制、法律、标准、以及客户的要求等等，内部的技术、人力、资金等各方面的约束等，在具体的风险分析过程中，如有进度、经费、技术等方面的风险，建议在此处可以先简单说明，前后一致，效果更佳。</a:t>
            </a:r>
            <a:endParaRPr sz="2000" dirty="0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9" name="图形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" y="468994"/>
            <a:ext cx="1600200" cy="395686"/>
          </a:xfrm>
          <a:prstGeom prst="rect">
            <a:avLst/>
          </a:prstGeom>
        </p:spPr>
      </p:pic>
      <p:cxnSp>
        <p:nvCxnSpPr>
          <p:cNvPr id="10" name="直接连接符 9"/>
          <p:cNvCxnSpPr/>
          <p:nvPr/>
        </p:nvCxnSpPr>
        <p:spPr>
          <a:xfrm>
            <a:off x="2438400" y="666837"/>
            <a:ext cx="569595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8188" y="571329"/>
            <a:ext cx="3262312" cy="191016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910590" y="1710055"/>
            <a:ext cx="76073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 b="1">
                <a:latin typeface="+mn-ea"/>
                <a:cs typeface="微软雅黑" panose="020B0503020204020204" charset="-122"/>
              </a:rPr>
              <a:t>2.2 武器装备研制项目概述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过程 1"/>
          <p:cNvSpPr/>
          <p:nvPr/>
        </p:nvSpPr>
        <p:spPr>
          <a:xfrm>
            <a:off x="571500" y="1309370"/>
            <a:ext cx="10989310" cy="4794885"/>
          </a:xfrm>
          <a:prstGeom prst="flowChartProcess">
            <a:avLst/>
          </a:prstGeom>
          <a:solidFill>
            <a:srgbClr val="004097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形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" y="468994"/>
            <a:ext cx="1600200" cy="395686"/>
          </a:xfrm>
          <a:prstGeom prst="rect">
            <a:avLst/>
          </a:prstGeom>
        </p:spPr>
      </p:pic>
      <p:cxnSp>
        <p:nvCxnSpPr>
          <p:cNvPr id="6" name="直接连接符 5"/>
          <p:cNvCxnSpPr/>
          <p:nvPr/>
        </p:nvCxnSpPr>
        <p:spPr>
          <a:xfrm>
            <a:off x="2438400" y="666837"/>
            <a:ext cx="569595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8188" y="571329"/>
            <a:ext cx="3262312" cy="191016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648970" y="1309370"/>
            <a:ext cx="4621530" cy="6292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p>
            <a:pPr indent="355600" algn="l">
              <a:lnSpc>
                <a:spcPts val="4000"/>
              </a:lnSpc>
            </a:pPr>
            <a:r>
              <a:rPr lang="en-US" altLang="zh-CN" sz="2400" b="1">
                <a:latin typeface="+mn-ea"/>
                <a:cs typeface="微软雅黑" panose="020B0503020204020204" charset="-122"/>
              </a:rPr>
              <a:t>2.3 风险管理策略</a:t>
            </a:r>
            <a:endParaRPr lang="en-US" altLang="zh-CN" sz="2400" b="1">
              <a:latin typeface="+mn-ea"/>
              <a:cs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48970" y="1938655"/>
            <a:ext cx="9918700" cy="38500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200000"/>
              </a:lnSpc>
            </a:pPr>
            <a:r>
              <a:rPr lang="en-US" sz="2000" dirty="0">
                <a:latin typeface="+mn-ea"/>
              </a:rPr>
              <a:t>     </a:t>
            </a:r>
            <a:r>
              <a:rPr sz="2000" dirty="0">
                <a:latin typeface="+mn-ea"/>
              </a:rPr>
              <a:t>描述风险管理的目标、范围、原则等。这里的目标是指在客户风险管理目标的基础上，企业结合自身情况制定的项目风险管理目标。</a:t>
            </a:r>
            <a:endParaRPr sz="2000" dirty="0"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sz="2000" dirty="0">
                <a:latin typeface="+mn-ea"/>
              </a:rPr>
              <a:t>      </a:t>
            </a:r>
            <a:r>
              <a:rPr sz="2000" dirty="0">
                <a:latin typeface="+mn-ea"/>
              </a:rPr>
              <a:t>一般来讲，项目风险管理的目标包括：</a:t>
            </a:r>
            <a:r>
              <a:rPr sz="2000" b="1" dirty="0">
                <a:latin typeface="+mn-ea"/>
              </a:rPr>
              <a:t>识别可能影响产品和服务质量的特定因素（如技术、进度、经费等）</a:t>
            </a:r>
            <a:r>
              <a:rPr sz="2000" dirty="0">
                <a:latin typeface="+mn-ea"/>
              </a:rPr>
              <a:t>，分析每个因素的影响，采取措施提升正面风险的影响和概率，降低负面风险的影响和概率，提高产品和服务的质量。范围一般限定在本项目范围内，原则一般包括：</a:t>
            </a:r>
            <a:r>
              <a:rPr sz="2000" b="1" dirty="0">
                <a:latin typeface="+mn-ea"/>
              </a:rPr>
              <a:t>明确目标、提前预防、全程跟进和监控等等</a:t>
            </a:r>
            <a:r>
              <a:rPr sz="2000" dirty="0">
                <a:latin typeface="+mn-ea"/>
              </a:rPr>
              <a:t>。</a:t>
            </a:r>
            <a:endParaRPr sz="2000" dirty="0">
              <a:latin typeface="+mn-ea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过程 1"/>
          <p:cNvSpPr/>
          <p:nvPr/>
        </p:nvSpPr>
        <p:spPr>
          <a:xfrm>
            <a:off x="648970" y="1593850"/>
            <a:ext cx="10989310" cy="4780280"/>
          </a:xfrm>
          <a:prstGeom prst="flowChartProcess">
            <a:avLst/>
          </a:prstGeom>
          <a:solidFill>
            <a:srgbClr val="004097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文本框 99"/>
          <p:cNvSpPr txBox="1"/>
          <p:nvPr/>
        </p:nvSpPr>
        <p:spPr>
          <a:xfrm>
            <a:off x="648970" y="1593850"/>
            <a:ext cx="10251440" cy="6038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355600" algn="just">
              <a:lnSpc>
                <a:spcPts val="4000"/>
              </a:lnSpc>
            </a:pPr>
            <a:r>
              <a:rPr lang="en-US" altLang="zh-CN" sz="2400" b="1">
                <a:latin typeface="+mn-ea"/>
                <a:cs typeface="微软雅黑" panose="020B0503020204020204" charset="-122"/>
              </a:rPr>
              <a:t>2.4 组织和职责</a:t>
            </a:r>
            <a:endParaRPr lang="zh-CN" altLang="en-US" sz="2400">
              <a:latin typeface="+mn-ea"/>
              <a:cs typeface="微软雅黑" panose="020B0503020204020204" charset="-122"/>
            </a:endParaRPr>
          </a:p>
        </p:txBody>
      </p:sp>
      <p:pic>
        <p:nvPicPr>
          <p:cNvPr id="9" name="图形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" y="468994"/>
            <a:ext cx="1600200" cy="395686"/>
          </a:xfrm>
          <a:prstGeom prst="rect">
            <a:avLst/>
          </a:prstGeom>
        </p:spPr>
      </p:pic>
      <p:cxnSp>
        <p:nvCxnSpPr>
          <p:cNvPr id="10" name="直接连接符 9"/>
          <p:cNvCxnSpPr/>
          <p:nvPr/>
        </p:nvCxnSpPr>
        <p:spPr>
          <a:xfrm>
            <a:off x="2438400" y="666837"/>
            <a:ext cx="569595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8188" y="571329"/>
            <a:ext cx="3262312" cy="191016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77240" y="2305050"/>
            <a:ext cx="10731500" cy="37947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200000"/>
              </a:lnSpc>
            </a:pPr>
            <a:r>
              <a:rPr lang="en-US" altLang="zh-CN"/>
              <a:t>   </a:t>
            </a:r>
            <a:r>
              <a:rPr sz="2000" dirty="0">
                <a:latin typeface="+mn-ea"/>
              </a:rPr>
              <a:t>这部分内容比较简单，一般包括：</a:t>
            </a:r>
            <a:endParaRPr sz="2000" dirty="0">
              <a:latin typeface="+mn-ea"/>
            </a:endParaRPr>
          </a:p>
          <a:p>
            <a:pPr>
              <a:lnSpc>
                <a:spcPct val="200000"/>
              </a:lnSpc>
            </a:pPr>
            <a:r>
              <a:rPr sz="2000" dirty="0">
                <a:latin typeface="+mn-ea"/>
              </a:rPr>
              <a:t> </a:t>
            </a:r>
            <a:r>
              <a:rPr lang="en-US" sz="2000" b="1" dirty="0">
                <a:latin typeface="+mn-ea"/>
              </a:rPr>
              <a:t> </a:t>
            </a:r>
            <a:r>
              <a:rPr sz="2000" b="1" dirty="0">
                <a:latin typeface="+mn-ea"/>
              </a:rPr>
              <a:t>①组织形式</a:t>
            </a:r>
            <a:endParaRPr sz="2000" b="1" dirty="0">
              <a:latin typeface="+mn-ea"/>
            </a:endParaRPr>
          </a:p>
          <a:p>
            <a:pPr>
              <a:lnSpc>
                <a:spcPct val="200000"/>
              </a:lnSpc>
            </a:pPr>
            <a:r>
              <a:rPr sz="2000" b="1" dirty="0">
                <a:latin typeface="+mn-ea"/>
              </a:rPr>
              <a:t> </a:t>
            </a:r>
            <a:r>
              <a:rPr lang="en-US" sz="2000" b="1" dirty="0">
                <a:latin typeface="+mn-ea"/>
              </a:rPr>
              <a:t> </a:t>
            </a:r>
            <a:r>
              <a:rPr sz="2000" b="1" dirty="0">
                <a:latin typeface="+mn-ea"/>
              </a:rPr>
              <a:t>②风险管理人员及其职责、权限</a:t>
            </a:r>
            <a:endParaRPr sz="2000" b="1" dirty="0">
              <a:latin typeface="+mn-ea"/>
            </a:endParaRPr>
          </a:p>
          <a:p>
            <a:pPr>
              <a:lnSpc>
                <a:spcPct val="200000"/>
              </a:lnSpc>
            </a:pPr>
            <a:r>
              <a:rPr sz="2000" b="1" dirty="0">
                <a:latin typeface="+mn-ea"/>
              </a:rPr>
              <a:t> </a:t>
            </a:r>
            <a:r>
              <a:rPr lang="en-US" sz="2000" b="1" dirty="0">
                <a:latin typeface="+mn-ea"/>
              </a:rPr>
              <a:t> </a:t>
            </a:r>
            <a:r>
              <a:rPr sz="2000" b="1" dirty="0">
                <a:latin typeface="+mn-ea"/>
              </a:rPr>
              <a:t>③资源配置要求</a:t>
            </a:r>
            <a:endParaRPr sz="2000" b="1" dirty="0">
              <a:latin typeface="+mn-ea"/>
            </a:endParaRPr>
          </a:p>
          <a:p>
            <a:pPr>
              <a:lnSpc>
                <a:spcPct val="200000"/>
              </a:lnSpc>
            </a:pPr>
            <a:r>
              <a:rPr sz="2000" b="1" dirty="0">
                <a:latin typeface="+mn-ea"/>
              </a:rPr>
              <a:t> </a:t>
            </a:r>
            <a:r>
              <a:rPr lang="en-US" sz="2000" b="1" dirty="0">
                <a:latin typeface="+mn-ea"/>
              </a:rPr>
              <a:t> </a:t>
            </a:r>
            <a:r>
              <a:rPr sz="2000" b="1" dirty="0">
                <a:latin typeface="+mn-ea"/>
              </a:rPr>
              <a:t>④风险管理职责与项目管理、质量管理以及一些职能部门间的联系。</a:t>
            </a:r>
            <a:endParaRPr sz="2000" b="1" dirty="0">
              <a:latin typeface="+mn-ea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过程 1"/>
          <p:cNvSpPr/>
          <p:nvPr/>
        </p:nvSpPr>
        <p:spPr>
          <a:xfrm>
            <a:off x="648970" y="1593850"/>
            <a:ext cx="10989310" cy="4780280"/>
          </a:xfrm>
          <a:prstGeom prst="flowChartProcess">
            <a:avLst/>
          </a:prstGeom>
          <a:solidFill>
            <a:srgbClr val="004097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文本框 99"/>
          <p:cNvSpPr txBox="1"/>
          <p:nvPr/>
        </p:nvSpPr>
        <p:spPr>
          <a:xfrm>
            <a:off x="648970" y="1593850"/>
            <a:ext cx="10251440" cy="6038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355600" algn="just">
              <a:lnSpc>
                <a:spcPts val="4000"/>
              </a:lnSpc>
            </a:pPr>
            <a:r>
              <a:rPr lang="en-US" altLang="zh-CN" sz="2400" b="1">
                <a:latin typeface="+mn-ea"/>
                <a:cs typeface="微软雅黑" panose="020B0503020204020204" charset="-122"/>
              </a:rPr>
              <a:t>2.5 风险管理过程</a:t>
            </a:r>
            <a:endParaRPr lang="en-US" altLang="zh-CN" sz="2400" b="1">
              <a:latin typeface="+mn-ea"/>
              <a:cs typeface="微软雅黑" panose="020B0503020204020204" charset="-122"/>
            </a:endParaRPr>
          </a:p>
        </p:txBody>
      </p:sp>
      <p:pic>
        <p:nvPicPr>
          <p:cNvPr id="9" name="图形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" y="468994"/>
            <a:ext cx="1600200" cy="395686"/>
          </a:xfrm>
          <a:prstGeom prst="rect">
            <a:avLst/>
          </a:prstGeom>
        </p:spPr>
      </p:pic>
      <p:cxnSp>
        <p:nvCxnSpPr>
          <p:cNvPr id="10" name="直接连接符 9"/>
          <p:cNvCxnSpPr/>
          <p:nvPr/>
        </p:nvCxnSpPr>
        <p:spPr>
          <a:xfrm>
            <a:off x="2438400" y="666837"/>
            <a:ext cx="569595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8188" y="571329"/>
            <a:ext cx="3262312" cy="191016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77240" y="2305050"/>
            <a:ext cx="10731500" cy="37947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200000"/>
              </a:lnSpc>
            </a:pPr>
            <a:r>
              <a:rPr lang="en-US" altLang="zh-CN"/>
              <a:t>   </a:t>
            </a:r>
            <a:r>
              <a:rPr sz="2000" dirty="0">
                <a:latin typeface="+mn-ea"/>
              </a:rPr>
              <a:t>这部分是描述实现风险管理过程的规程，详细介绍风险管理分为几个过程，每个过程需要开展什么工作，其内容包括：</a:t>
            </a:r>
            <a:r>
              <a:rPr sz="2000" b="1" dirty="0">
                <a:latin typeface="+mn-ea"/>
              </a:rPr>
              <a:t>①风险规划方法与要求，②风险评估范围、方法与要求，③风险应对措施选择原则、分工方法与要求，④风险监控方法与要求，与其他管理活动的关系，过程记录等，⑤风险管理过程评价</a:t>
            </a:r>
            <a:r>
              <a:rPr sz="2000" dirty="0">
                <a:latin typeface="+mn-ea"/>
              </a:rPr>
              <a:t>，描述该项目将怎样收集和利用信息，帮助项目或组织改进风险管理过程。</a:t>
            </a:r>
            <a:endParaRPr sz="2000" dirty="0">
              <a:latin typeface="+mn-ea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过程 1"/>
          <p:cNvSpPr/>
          <p:nvPr/>
        </p:nvSpPr>
        <p:spPr>
          <a:xfrm>
            <a:off x="648970" y="1593850"/>
            <a:ext cx="10989310" cy="4780280"/>
          </a:xfrm>
          <a:prstGeom prst="flowChartProcess">
            <a:avLst/>
          </a:prstGeom>
          <a:solidFill>
            <a:srgbClr val="004097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文本框 99"/>
          <p:cNvSpPr txBox="1"/>
          <p:nvPr/>
        </p:nvSpPr>
        <p:spPr>
          <a:xfrm>
            <a:off x="648970" y="1593850"/>
            <a:ext cx="10251440" cy="6038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355600" algn="just">
              <a:lnSpc>
                <a:spcPts val="4000"/>
              </a:lnSpc>
            </a:pPr>
            <a:r>
              <a:rPr lang="en-US" altLang="zh-CN" sz="2400" b="1">
                <a:latin typeface="+mn-ea"/>
                <a:cs typeface="微软雅黑" panose="020B0503020204020204" charset="-122"/>
              </a:rPr>
              <a:t>2.6 风险准则</a:t>
            </a:r>
            <a:endParaRPr lang="en-US" altLang="zh-CN" sz="2400" b="1">
              <a:latin typeface="+mn-ea"/>
              <a:cs typeface="微软雅黑" panose="020B0503020204020204" charset="-122"/>
            </a:endParaRPr>
          </a:p>
        </p:txBody>
      </p:sp>
      <p:pic>
        <p:nvPicPr>
          <p:cNvPr id="9" name="图形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" y="468994"/>
            <a:ext cx="1600200" cy="395686"/>
          </a:xfrm>
          <a:prstGeom prst="rect">
            <a:avLst/>
          </a:prstGeom>
        </p:spPr>
      </p:pic>
      <p:cxnSp>
        <p:nvCxnSpPr>
          <p:cNvPr id="10" name="直接连接符 9"/>
          <p:cNvCxnSpPr/>
          <p:nvPr/>
        </p:nvCxnSpPr>
        <p:spPr>
          <a:xfrm>
            <a:off x="2438400" y="666837"/>
            <a:ext cx="569595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8188" y="571329"/>
            <a:ext cx="3262312" cy="191016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77240" y="2305050"/>
            <a:ext cx="10731500" cy="37947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200000"/>
              </a:lnSpc>
            </a:pPr>
            <a:r>
              <a:rPr lang="en-US" altLang="zh-CN"/>
              <a:t>   </a:t>
            </a:r>
            <a:r>
              <a:rPr sz="2000" dirty="0">
                <a:latin typeface="+mn-ea"/>
              </a:rPr>
              <a:t>本部分内容包括：</a:t>
            </a:r>
            <a:r>
              <a:rPr sz="2000" b="1" dirty="0">
                <a:latin typeface="+mn-ea"/>
              </a:rPr>
              <a:t>①风险可能性和后果等级划分准则，②风险接受准则，风险容忍度，③风险排序或权衡准则，风险应对效果评价准则，④其他。</a:t>
            </a:r>
            <a:endParaRPr sz="2000" dirty="0"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sz="2000" dirty="0">
                <a:latin typeface="+mn-ea"/>
              </a:rPr>
              <a:t>    </a:t>
            </a:r>
            <a:r>
              <a:rPr sz="2000" b="1" dirty="0">
                <a:latin typeface="+mn-ea"/>
              </a:rPr>
              <a:t>风险准则是项目风险管理计划自行制定的，不是固定不变的，不同项目可以有不同的风险准则，但同一项目内部采用统一的风险准则。</a:t>
            </a:r>
            <a:r>
              <a:rPr sz="2000" dirty="0">
                <a:latin typeface="+mn-ea"/>
              </a:rPr>
              <a:t>以下内容只介绍常用的风险准则，仅供大家参考，不是必须采用这种准则。</a:t>
            </a:r>
            <a:endParaRPr sz="2000" dirty="0"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sz="2000" dirty="0">
                <a:latin typeface="+mn-ea"/>
              </a:rPr>
              <a:t>   </a:t>
            </a:r>
            <a:r>
              <a:rPr sz="2000" dirty="0">
                <a:latin typeface="+mn-ea"/>
              </a:rPr>
              <a:t>风险依据其发生可能性可分为5级，详见下表。</a:t>
            </a:r>
            <a:endParaRPr sz="2000" dirty="0">
              <a:latin typeface="+mn-ea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过程 1"/>
          <p:cNvSpPr/>
          <p:nvPr/>
        </p:nvSpPr>
        <p:spPr>
          <a:xfrm>
            <a:off x="648970" y="1593850"/>
            <a:ext cx="10989310" cy="5008245"/>
          </a:xfrm>
          <a:prstGeom prst="flowChartProcess">
            <a:avLst/>
          </a:prstGeom>
          <a:solidFill>
            <a:srgbClr val="004097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文本框 99"/>
          <p:cNvSpPr txBox="1"/>
          <p:nvPr/>
        </p:nvSpPr>
        <p:spPr>
          <a:xfrm>
            <a:off x="648970" y="1593850"/>
            <a:ext cx="10251440" cy="6038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355600" algn="just">
              <a:lnSpc>
                <a:spcPts val="4000"/>
              </a:lnSpc>
            </a:pPr>
            <a:r>
              <a:rPr lang="en-US" altLang="zh-CN" sz="2400" b="1">
                <a:latin typeface="+mn-ea"/>
                <a:cs typeface="微软雅黑" panose="020B0503020204020204" charset="-122"/>
              </a:rPr>
              <a:t>表1 风险可能性的判定准则</a:t>
            </a:r>
            <a:endParaRPr lang="en-US" altLang="zh-CN" sz="2400" b="1">
              <a:latin typeface="+mn-ea"/>
              <a:cs typeface="微软雅黑" panose="020B0503020204020204" charset="-122"/>
            </a:endParaRPr>
          </a:p>
        </p:txBody>
      </p:sp>
      <p:pic>
        <p:nvPicPr>
          <p:cNvPr id="9" name="图形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" y="468994"/>
            <a:ext cx="1600200" cy="395686"/>
          </a:xfrm>
          <a:prstGeom prst="rect">
            <a:avLst/>
          </a:prstGeom>
        </p:spPr>
      </p:pic>
      <p:cxnSp>
        <p:nvCxnSpPr>
          <p:cNvPr id="10" name="直接连接符 9"/>
          <p:cNvCxnSpPr/>
          <p:nvPr/>
        </p:nvCxnSpPr>
        <p:spPr>
          <a:xfrm>
            <a:off x="2438400" y="666837"/>
            <a:ext cx="569595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8188" y="571329"/>
            <a:ext cx="3262312" cy="191016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77240" y="2305050"/>
            <a:ext cx="10731500" cy="37947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200000"/>
              </a:lnSpc>
            </a:pPr>
            <a:r>
              <a:rPr lang="en-US" altLang="zh-CN"/>
              <a:t>   </a:t>
            </a:r>
            <a:endParaRPr sz="2000" dirty="0">
              <a:latin typeface="+mn-ea"/>
            </a:endParaRPr>
          </a:p>
        </p:txBody>
      </p:sp>
      <p:graphicFrame>
        <p:nvGraphicFramePr>
          <p:cNvPr id="5" name="表格 4"/>
          <p:cNvGraphicFramePr/>
          <p:nvPr>
            <p:custDataLst>
              <p:tags r:id="rId3"/>
            </p:custDataLst>
          </p:nvPr>
        </p:nvGraphicFramePr>
        <p:xfrm>
          <a:off x="648335" y="2305050"/>
          <a:ext cx="10962005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4120"/>
                <a:gridCol w="2494915"/>
                <a:gridCol w="1499235"/>
                <a:gridCol w="2320925"/>
                <a:gridCol w="3432810"/>
              </a:tblGrid>
              <a:tr h="518160"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b="1"/>
                        <a:t>定量方法(2种)</a:t>
                      </a:r>
                      <a:endParaRPr lang="zh-CN" altLang="en-US" b="1"/>
                    </a:p>
                  </a:txBody>
                  <a:tcPr anchor="ctr" anchorCtr="0"/>
                </a:tc>
                <a:tc hMerge="1">
                  <a:tcPr/>
                </a:tc>
                <a:tc gridSpan="3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b="1"/>
                        <a:t>定性方法(3 种)</a:t>
                      </a:r>
                      <a:endParaRPr lang="zh-CN" altLang="en-US" b="1"/>
                    </a:p>
                  </a:txBody>
                  <a:tcPr anchor="ctr" anchorCtr="0"/>
                </a:tc>
                <a:tc hMerge="1">
                  <a:tcPr/>
                </a:tc>
                <a:tc hMerge="1">
                  <a:tcPr/>
                </a:tc>
              </a:tr>
              <a:tr h="5181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b="1"/>
                        <a:t>等级评分</a:t>
                      </a:r>
                      <a:endParaRPr lang="zh-CN" altLang="en-US" b="1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b="1"/>
                        <a:t>一定时期发生的概率</a:t>
                      </a:r>
                      <a:endParaRPr lang="zh-CN" altLang="en-US" b="1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b="1"/>
                        <a:t>通用描述一</a:t>
                      </a:r>
                      <a:endParaRPr lang="zh-CN" altLang="en-US" b="1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b="1"/>
                        <a:t>通用描述二</a:t>
                      </a:r>
                      <a:endParaRPr lang="zh-CN" altLang="en-US" b="1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b="1"/>
                        <a:t>特定背景的文字描述</a:t>
                      </a:r>
                      <a:endParaRPr lang="zh-CN" altLang="en-US" b="1"/>
                    </a:p>
                  </a:txBody>
                  <a:tcPr anchor="ctr" anchorCtr="0"/>
                </a:tc>
              </a:tr>
              <a:tr h="6400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1"/>
                        <a:t>1</a:t>
                      </a:r>
                      <a:endParaRPr lang="en-US" altLang="zh-CN" b="1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10%以下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极低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一般情况下不会发生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今后10年内发生的可能少于1次</a:t>
                      </a:r>
                      <a:endParaRPr lang="zh-CN" altLang="en-US"/>
                    </a:p>
                  </a:txBody>
                  <a:tcPr anchor="ctr" anchorCtr="0"/>
                </a:tc>
              </a:tr>
              <a:tr h="5181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1"/>
                        <a:t>2</a:t>
                      </a:r>
                      <a:endParaRPr lang="en-US" altLang="zh-CN" b="1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10%-30%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低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极少情况下才发生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今后5~10年内可能发生1次</a:t>
                      </a:r>
                      <a:endParaRPr lang="zh-CN" altLang="en-US"/>
                    </a:p>
                  </a:txBody>
                  <a:tcPr anchor="ctr" anchorCtr="0"/>
                </a:tc>
              </a:tr>
              <a:tr h="5181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1"/>
                        <a:t>3</a:t>
                      </a:r>
                      <a:endParaRPr lang="en-US" altLang="zh-CN" b="1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30%-70%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中等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某些情况下发生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今后2~5 年内可能发生1次</a:t>
                      </a:r>
                      <a:endParaRPr lang="zh-CN" altLang="en-US"/>
                    </a:p>
                  </a:txBody>
                  <a:tcPr anchor="ctr" anchorCtr="0"/>
                </a:tc>
              </a:tr>
              <a:tr h="5181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1"/>
                        <a:t>4</a:t>
                      </a:r>
                      <a:endParaRPr lang="en-US" altLang="zh-CN" b="1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70%-90%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高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较多情况下发生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今后1~2年内可能发生1次</a:t>
                      </a:r>
                      <a:endParaRPr lang="zh-CN" altLang="en-US"/>
                    </a:p>
                  </a:txBody>
                  <a:tcPr anchor="ctr" anchorCtr="0"/>
                </a:tc>
              </a:tr>
              <a:tr h="5181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1"/>
                        <a:t>5</a:t>
                      </a:r>
                      <a:endParaRPr lang="en-US" altLang="zh-CN" b="1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90%以上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极高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常常会发生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今后1年内至少发生1次</a:t>
                      </a:r>
                      <a:endParaRPr lang="zh-CN" altLang="en-US"/>
                    </a:p>
                  </a:txBody>
                  <a:tcPr anchor="ctr" anchorCtr="0"/>
                </a:tc>
              </a:tr>
            </a:tbl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777240" y="6161405"/>
            <a:ext cx="58801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b="1" dirty="0">
                <a:latin typeface="+mn-ea"/>
              </a:rPr>
              <a:t>风险依据其后果的影响程度可分为5级，详见下表。</a:t>
            </a:r>
            <a:endParaRPr b="1" dirty="0">
              <a:latin typeface="+mn-ea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过程 1"/>
          <p:cNvSpPr/>
          <p:nvPr/>
        </p:nvSpPr>
        <p:spPr>
          <a:xfrm>
            <a:off x="571500" y="989965"/>
            <a:ext cx="11227435" cy="5577205"/>
          </a:xfrm>
          <a:prstGeom prst="flowChartProcess">
            <a:avLst/>
          </a:prstGeom>
          <a:solidFill>
            <a:srgbClr val="004097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文本框 99"/>
          <p:cNvSpPr txBox="1"/>
          <p:nvPr/>
        </p:nvSpPr>
        <p:spPr>
          <a:xfrm>
            <a:off x="619760" y="989965"/>
            <a:ext cx="10251440" cy="6038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355600" algn="just">
              <a:lnSpc>
                <a:spcPts val="4000"/>
              </a:lnSpc>
            </a:pPr>
            <a:r>
              <a:rPr lang="en-US" altLang="zh-CN" sz="2400" b="1">
                <a:latin typeface="+mn-ea"/>
                <a:cs typeface="微软雅黑" panose="020B0503020204020204" charset="-122"/>
              </a:rPr>
              <a:t>表2 后果等级的判定准则</a:t>
            </a:r>
            <a:endParaRPr lang="en-US" altLang="zh-CN" sz="2400" b="1">
              <a:latin typeface="+mn-ea"/>
              <a:cs typeface="微软雅黑" panose="020B0503020204020204" charset="-122"/>
            </a:endParaRPr>
          </a:p>
        </p:txBody>
      </p:sp>
      <p:pic>
        <p:nvPicPr>
          <p:cNvPr id="9" name="图形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" y="468994"/>
            <a:ext cx="1600200" cy="395686"/>
          </a:xfrm>
          <a:prstGeom prst="rect">
            <a:avLst/>
          </a:prstGeom>
        </p:spPr>
      </p:pic>
      <p:cxnSp>
        <p:nvCxnSpPr>
          <p:cNvPr id="10" name="直接连接符 9"/>
          <p:cNvCxnSpPr/>
          <p:nvPr/>
        </p:nvCxnSpPr>
        <p:spPr>
          <a:xfrm>
            <a:off x="2438400" y="666837"/>
            <a:ext cx="569595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8188" y="571329"/>
            <a:ext cx="3262312" cy="191016"/>
          </a:xfrm>
          <a:prstGeom prst="rect">
            <a:avLst/>
          </a:prstGeom>
        </p:spPr>
      </p:pic>
      <p:graphicFrame>
        <p:nvGraphicFramePr>
          <p:cNvPr id="4" name="表格 3"/>
          <p:cNvGraphicFramePr/>
          <p:nvPr>
            <p:custDataLst>
              <p:tags r:id="rId3"/>
            </p:custDataLst>
          </p:nvPr>
        </p:nvGraphicFramePr>
        <p:xfrm>
          <a:off x="582295" y="1565910"/>
          <a:ext cx="11231880" cy="50812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5645"/>
                <a:gridCol w="1369695"/>
                <a:gridCol w="1162050"/>
                <a:gridCol w="1203325"/>
                <a:gridCol w="2546350"/>
                <a:gridCol w="1945640"/>
                <a:gridCol w="2289175"/>
              </a:tblGrid>
              <a:tr h="554355">
                <a:tc gridSpan="2">
                  <a:txBody>
                    <a:bodyPr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1600" b="1">
                          <a:latin typeface="+mn-ea"/>
                        </a:rPr>
                        <a:t>定量方法</a:t>
                      </a:r>
                      <a:endParaRPr lang="zh-CN" altLang="en-US" sz="1600" b="1">
                        <a:latin typeface="+mn-ea"/>
                      </a:endParaRPr>
                    </a:p>
                  </a:txBody>
                  <a:tcPr/>
                </a:tc>
                <a:tc hMerge="1">
                  <a:tcPr/>
                </a:tc>
                <a:tc gridSpan="5">
                  <a:txBody>
                    <a:bodyPr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1600" b="1">
                          <a:latin typeface="+mn-ea"/>
                          <a:sym typeface="Arial" panose="020B0604020202020204" pitchFamily="34" charset="0"/>
                        </a:rPr>
                        <a:t>定性方法</a:t>
                      </a:r>
                      <a:endParaRPr lang="zh-CN" altLang="en-US" sz="1600" b="1">
                        <a:latin typeface="+mn-ea"/>
                      </a:endParaRPr>
                    </a:p>
                    <a:p>
                      <a:pPr algn="ctr">
                        <a:buNone/>
                      </a:pPr>
                      <a:endParaRPr lang="zh-CN" altLang="en-US" sz="1600" b="1">
                        <a:latin typeface="+mn-ea"/>
                        <a:cs typeface="+mn-lt"/>
                      </a:endParaRPr>
                    </a:p>
                  </a:txBody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04800">
                <a:tc rowSpan="2">
                  <a:txBody>
                    <a:bodyPr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1400" b="1">
                          <a:latin typeface="+mn-ea"/>
                        </a:rPr>
                        <a:t>等级评分</a:t>
                      </a:r>
                      <a:endParaRPr lang="zh-CN" altLang="en-US" sz="1400" b="1">
                        <a:latin typeface="+mn-ea"/>
                        <a:cs typeface="+mn-lt"/>
                      </a:endParaRPr>
                    </a:p>
                  </a:txBody>
                  <a:tcPr/>
                </a:tc>
                <a:tc rowSpan="2">
                  <a:txBody>
                    <a:bodyPr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1400" b="1">
                          <a:latin typeface="+mn-ea"/>
                        </a:rPr>
                        <a:t>财务损失占税前利润百分比</a:t>
                      </a:r>
                      <a:endParaRPr lang="zh-CN" altLang="en-US" sz="1400" b="1">
                        <a:latin typeface="+mn-ea"/>
                        <a:cs typeface="+mn-lt"/>
                      </a:endParaRPr>
                    </a:p>
                  </a:txBody>
                  <a:tcPr/>
                </a:tc>
                <a:tc gridSpan="5">
                  <a:txBody>
                    <a:bodyPr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1400" b="1">
                          <a:latin typeface="+mn-ea"/>
                        </a:rPr>
                        <a:t>影响程度文字描述</a:t>
                      </a:r>
                      <a:endParaRPr lang="zh-CN" altLang="en-US" sz="1400" b="1">
                        <a:latin typeface="+mn-ea"/>
                        <a:cs typeface="+mn-lt"/>
                      </a:endParaRPr>
                    </a:p>
                  </a:txBody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04800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1400" b="1">
                          <a:latin typeface="+mn-ea"/>
                        </a:rPr>
                        <a:t>通用描述一</a:t>
                      </a:r>
                      <a:endParaRPr lang="zh-CN" altLang="en-US" sz="1400" b="1">
                        <a:latin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1400" b="1">
                          <a:latin typeface="+mn-ea"/>
                        </a:rPr>
                        <a:t>通用描述二</a:t>
                      </a:r>
                      <a:endParaRPr lang="zh-CN" altLang="en-US" sz="1400" b="1">
                        <a:latin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1400" b="1">
                          <a:latin typeface="+mn-ea"/>
                        </a:rPr>
                        <a:t>技术性能</a:t>
                      </a:r>
                      <a:endParaRPr lang="zh-CN" altLang="en-US" sz="1400" b="1">
                        <a:latin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1400" b="1">
                          <a:latin typeface="+mn-ea"/>
                        </a:rPr>
                        <a:t>进度</a:t>
                      </a:r>
                      <a:endParaRPr lang="zh-CN" altLang="en-US" sz="1400" b="1">
                        <a:latin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1400" b="1">
                          <a:latin typeface="+mn-ea"/>
                          <a:cs typeface="+mn-ea"/>
                        </a:rPr>
                        <a:t>费用(万元)</a:t>
                      </a:r>
                      <a:endParaRPr lang="zh-CN" altLang="en-US" sz="1400" b="1">
                        <a:latin typeface="+mn-ea"/>
                        <a:cs typeface="+mn-ea"/>
                      </a:endParaRPr>
                    </a:p>
                  </a:txBody>
                  <a:tcPr/>
                </a:tc>
              </a:tr>
              <a:tr h="518160">
                <a:tc>
                  <a:txBody>
                    <a:bodyPr/>
                    <a:p>
                      <a:pPr indent="0" algn="ctr" fontAlgn="auto">
                        <a:lnSpc>
                          <a:spcPct val="110000"/>
                        </a:lnSpc>
                        <a:buNone/>
                      </a:pPr>
                      <a:r>
                        <a:rPr lang="en-US" altLang="zh-CN" sz="1400" b="1">
                          <a:latin typeface="+mn-ea"/>
                          <a:cs typeface="+mn-lt"/>
                        </a:rPr>
                        <a:t>1</a:t>
                      </a:r>
                      <a:endParaRPr lang="en-US" altLang="zh-CN" sz="1400" b="1">
                        <a:latin typeface="+mn-ea"/>
                        <a:cs typeface="+mn-lt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 fontAlgn="auto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1400">
                          <a:latin typeface="+mn-ea"/>
                          <a:cs typeface="+mn-ea"/>
                        </a:rPr>
                        <a:t>1%以下</a:t>
                      </a:r>
                      <a:endParaRPr lang="zh-CN" altLang="en-US" sz="1400">
                        <a:latin typeface="+mn-ea"/>
                        <a:cs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 fontAlgn="auto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1400">
                          <a:latin typeface="+mn-ea"/>
                        </a:rPr>
                        <a:t>极低</a:t>
                      </a:r>
                      <a:endParaRPr lang="zh-CN" altLang="en-US" sz="1400">
                        <a:latin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 fontAlgn="auto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1400">
                          <a:latin typeface="+mn-ea"/>
                        </a:rPr>
                        <a:t>极轻微的</a:t>
                      </a:r>
                      <a:endParaRPr lang="zh-CN" altLang="en-US" sz="1400">
                        <a:latin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 fontAlgn="auto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1400">
                          <a:latin typeface="+mn-ea"/>
                        </a:rPr>
                        <a:t>对技术性能不产生影响或产生极小影响</a:t>
                      </a:r>
                      <a:endParaRPr lang="zh-CN" altLang="en-US" sz="1400">
                        <a:latin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 fontAlgn="auto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1400">
                          <a:latin typeface="+mn-ea"/>
                        </a:rPr>
                        <a:t>极小影响或没有影响</a:t>
                      </a:r>
                      <a:endParaRPr lang="zh-CN" altLang="en-US" sz="1400">
                        <a:latin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 fontAlgn="auto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1400">
                          <a:latin typeface="+mn-ea"/>
                          <a:cs typeface="+mn-ea"/>
                        </a:rPr>
                        <a:t>预算增加，或项目成本增加&lt;XX(预算的 1%)</a:t>
                      </a:r>
                      <a:endParaRPr lang="zh-CN" altLang="en-US" sz="1400">
                        <a:latin typeface="+mn-ea"/>
                        <a:cs typeface="+mn-ea"/>
                      </a:endParaRPr>
                    </a:p>
                  </a:txBody>
                  <a:tcPr/>
                </a:tc>
              </a:tr>
              <a:tr h="731520">
                <a:tc>
                  <a:txBody>
                    <a:bodyPr/>
                    <a:p>
                      <a:pPr indent="0" algn="ctr" fontAlgn="auto">
                        <a:lnSpc>
                          <a:spcPct val="110000"/>
                        </a:lnSpc>
                        <a:buNone/>
                      </a:pPr>
                      <a:r>
                        <a:rPr lang="en-US" altLang="zh-CN" sz="1400" b="1">
                          <a:latin typeface="+mn-ea"/>
                          <a:cs typeface="+mn-lt"/>
                        </a:rPr>
                        <a:t>2</a:t>
                      </a:r>
                      <a:endParaRPr lang="en-US" altLang="zh-CN" sz="1400" b="1">
                        <a:latin typeface="+mn-ea"/>
                        <a:cs typeface="+mn-lt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 fontAlgn="auto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1400">
                          <a:latin typeface="+mn-ea"/>
                          <a:cs typeface="+mn-lt"/>
                        </a:rPr>
                        <a:t>1%~5%</a:t>
                      </a:r>
                      <a:endParaRPr lang="zh-CN" altLang="en-US" sz="1400">
                        <a:latin typeface="+mn-ea"/>
                        <a:cs typeface="+mn-lt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 fontAlgn="auto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1400">
                          <a:latin typeface="+mn-ea"/>
                        </a:rPr>
                        <a:t>低</a:t>
                      </a:r>
                      <a:endParaRPr lang="zh-CN" altLang="en-US" sz="1400">
                        <a:latin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 fontAlgn="auto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1400">
                          <a:latin typeface="+mn-ea"/>
                        </a:rPr>
                        <a:t>轻微的</a:t>
                      </a:r>
                      <a:endParaRPr lang="zh-CN" altLang="en-US" sz="1400">
                        <a:latin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 fontAlgn="auto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1400">
                          <a:latin typeface="+mn-ea"/>
                        </a:rPr>
                        <a:t>稍微降低技术性能，对项目产生微小影响或没有影响，可以允许。</a:t>
                      </a:r>
                      <a:endParaRPr lang="zh-CN" altLang="en-US" sz="1400">
                        <a:latin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 fontAlgn="auto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1400">
                          <a:latin typeface="+mn-ea"/>
                          <a:cs typeface="+mn-ea"/>
                        </a:rPr>
                        <a:t>能够满足节点日期。后延&lt;X个月。</a:t>
                      </a:r>
                      <a:endParaRPr lang="zh-CN" altLang="en-US" sz="1400">
                        <a:latin typeface="+mn-ea"/>
                        <a:cs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 fontAlgn="auto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1400">
                          <a:latin typeface="+mn-ea"/>
                          <a:cs typeface="+mn-ea"/>
                        </a:rPr>
                        <a:t>预算增加，或项目成本增加&lt;XX(预算的5%)</a:t>
                      </a:r>
                      <a:endParaRPr lang="zh-CN" altLang="en-US" sz="1400">
                        <a:latin typeface="+mn-ea"/>
                        <a:cs typeface="+mn-ea"/>
                      </a:endParaRPr>
                    </a:p>
                  </a:txBody>
                  <a:tcPr/>
                </a:tc>
              </a:tr>
              <a:tr h="944880">
                <a:tc>
                  <a:txBody>
                    <a:bodyPr/>
                    <a:p>
                      <a:pPr indent="0" algn="ctr" fontAlgn="auto">
                        <a:lnSpc>
                          <a:spcPct val="110000"/>
                        </a:lnSpc>
                        <a:buNone/>
                      </a:pPr>
                      <a:r>
                        <a:rPr lang="en-US" altLang="zh-CN" sz="1400" b="1">
                          <a:latin typeface="+mn-ea"/>
                          <a:cs typeface="+mn-lt"/>
                        </a:rPr>
                        <a:t>3</a:t>
                      </a:r>
                      <a:endParaRPr lang="en-US" altLang="zh-CN" sz="1400" b="1">
                        <a:latin typeface="+mn-ea"/>
                        <a:cs typeface="+mn-lt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 fontAlgn="auto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1400">
                          <a:latin typeface="+mn-ea"/>
                          <a:cs typeface="+mn-lt"/>
                        </a:rPr>
                        <a:t>6%~10%</a:t>
                      </a:r>
                      <a:endParaRPr lang="zh-CN" altLang="en-US" sz="1400">
                        <a:latin typeface="+mn-ea"/>
                        <a:cs typeface="+mn-lt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 fontAlgn="auto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1400">
                          <a:latin typeface="+mn-ea"/>
                        </a:rPr>
                        <a:t>中等</a:t>
                      </a:r>
                      <a:endParaRPr lang="zh-CN" altLang="en-US" sz="1400">
                        <a:latin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 fontAlgn="auto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1400">
                          <a:latin typeface="+mn-ea"/>
                        </a:rPr>
                        <a:t>中度的</a:t>
                      </a:r>
                      <a:endParaRPr lang="zh-CN" altLang="en-US" sz="1400">
                        <a:latin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 fontAlgn="auto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1400">
                          <a:latin typeface="+mn-ea"/>
                        </a:rPr>
                        <a:t>中度地降低技术性能，对项目目标产生有限的影响。</a:t>
                      </a:r>
                      <a:endParaRPr lang="zh-CN" altLang="en-US" sz="1400">
                        <a:latin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 fontAlgn="auto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1400">
                          <a:latin typeface="+mn-ea"/>
                          <a:cs typeface="+mn-ea"/>
                        </a:rPr>
                        <a:t>使进度稍稍后拖，能够满足关键节点，进度不浮动。后延&lt;X个月。</a:t>
                      </a:r>
                      <a:endParaRPr lang="zh-CN" altLang="en-US" sz="1400">
                        <a:latin typeface="+mn-ea"/>
                        <a:cs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 fontAlgn="auto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1400">
                          <a:latin typeface="+mn-ea"/>
                          <a:cs typeface="+mn-ea"/>
                        </a:rPr>
                        <a:t>预算增加，或项目成本增加&lt;XX(预算的 10%)</a:t>
                      </a:r>
                      <a:endParaRPr lang="zh-CN" altLang="en-US" sz="1400">
                        <a:latin typeface="+mn-ea"/>
                        <a:cs typeface="+mn-ea"/>
                      </a:endParaRPr>
                    </a:p>
                  </a:txBody>
                  <a:tcPr/>
                </a:tc>
              </a:tr>
              <a:tr h="648970">
                <a:tc>
                  <a:txBody>
                    <a:bodyPr/>
                    <a:p>
                      <a:pPr indent="0" algn="ctr" fontAlgn="auto">
                        <a:lnSpc>
                          <a:spcPct val="110000"/>
                        </a:lnSpc>
                        <a:buNone/>
                      </a:pPr>
                      <a:r>
                        <a:rPr lang="en-US" altLang="zh-CN" sz="1400" b="1">
                          <a:latin typeface="+mn-ea"/>
                          <a:cs typeface="+mn-lt"/>
                        </a:rPr>
                        <a:t>4</a:t>
                      </a:r>
                      <a:endParaRPr lang="en-US" altLang="zh-CN" sz="1400" b="1">
                        <a:latin typeface="+mn-ea"/>
                        <a:cs typeface="+mn-lt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 fontAlgn="auto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1400">
                          <a:latin typeface="+mn-ea"/>
                          <a:cs typeface="+mn-lt"/>
                        </a:rPr>
                        <a:t>11%~20%</a:t>
                      </a:r>
                      <a:endParaRPr lang="zh-CN" altLang="en-US" sz="1400">
                        <a:latin typeface="+mn-ea"/>
                        <a:cs typeface="+mn-lt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 fontAlgn="auto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1400">
                          <a:latin typeface="+mn-ea"/>
                          <a:sym typeface="+mn-ea"/>
                        </a:rPr>
                        <a:t>高</a:t>
                      </a:r>
                      <a:endParaRPr lang="zh-CN" altLang="en-US" sz="1400">
                        <a:latin typeface="+mn-ea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 fontAlgn="auto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1400">
                          <a:latin typeface="+mn-ea"/>
                        </a:rPr>
                        <a:t>重大的</a:t>
                      </a:r>
                      <a:endParaRPr lang="zh-CN" altLang="en-US" sz="1400">
                        <a:latin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 fontAlgn="auto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1400">
                          <a:latin typeface="+mn-ea"/>
                        </a:rPr>
                        <a:t>大幅度地恶化技术性能，可能危害项目的成功。</a:t>
                      </a:r>
                      <a:endParaRPr lang="zh-CN" altLang="en-US" sz="1400">
                        <a:latin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 fontAlgn="auto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1400">
                          <a:latin typeface="+mn-ea"/>
                          <a:cs typeface="+mn-ea"/>
                        </a:rPr>
                        <a:t>项目关键路径受到影响后延&lt;X个月。</a:t>
                      </a:r>
                      <a:endParaRPr lang="zh-CN" altLang="en-US" sz="1400">
                        <a:latin typeface="+mn-ea"/>
                        <a:cs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 fontAlgn="auto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1400">
                          <a:latin typeface="+mn-ea"/>
                          <a:cs typeface="+mn-ea"/>
                        </a:rPr>
                        <a:t>预算增加，或项目成本增加&lt;XX(预算的 20%)</a:t>
                      </a:r>
                      <a:endParaRPr lang="zh-CN" altLang="en-US" sz="1400">
                        <a:latin typeface="+mn-ea"/>
                        <a:cs typeface="+mn-ea"/>
                      </a:endParaRPr>
                    </a:p>
                  </a:txBody>
                  <a:tcPr/>
                </a:tc>
              </a:tr>
              <a:tr h="702310">
                <a:tc>
                  <a:txBody>
                    <a:bodyPr/>
                    <a:p>
                      <a:pPr indent="0" algn="ctr" fontAlgn="auto">
                        <a:lnSpc>
                          <a:spcPct val="110000"/>
                        </a:lnSpc>
                        <a:buNone/>
                      </a:pPr>
                      <a:r>
                        <a:rPr lang="en-US" altLang="zh-CN" sz="1400" b="1">
                          <a:latin typeface="+mn-ea"/>
                          <a:cs typeface="+mn-lt"/>
                        </a:rPr>
                        <a:t>5</a:t>
                      </a:r>
                      <a:endParaRPr lang="en-US" altLang="zh-CN" sz="1400" b="1">
                        <a:latin typeface="+mn-ea"/>
                        <a:cs typeface="+mn-lt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 fontAlgn="auto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1400">
                          <a:latin typeface="+mn-ea"/>
                          <a:cs typeface="+mn-ea"/>
                        </a:rPr>
                        <a:t>20%以上</a:t>
                      </a:r>
                      <a:endParaRPr lang="zh-CN" altLang="en-US" sz="1400">
                        <a:latin typeface="+mn-ea"/>
                        <a:cs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 fontAlgn="auto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1400">
                          <a:latin typeface="+mn-ea"/>
                        </a:rPr>
                        <a:t>极高</a:t>
                      </a:r>
                      <a:endParaRPr lang="zh-CN" altLang="en-US" sz="1400">
                        <a:latin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 fontAlgn="auto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1400">
                          <a:latin typeface="+mn-ea"/>
                        </a:rPr>
                        <a:t>灾难性的</a:t>
                      </a:r>
                      <a:endParaRPr lang="zh-CN" altLang="en-US" sz="1400">
                        <a:latin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 fontAlgn="auto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1400">
                          <a:latin typeface="+mn-ea"/>
                        </a:rPr>
                        <a:t>严重地恶化技术性能不能够满足关键性能参数或关键技术临界值，将危害项目的成功。</a:t>
                      </a:r>
                      <a:endParaRPr lang="zh-CN" altLang="en-US" sz="1400">
                        <a:latin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 fontAlgn="auto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1400">
                          <a:latin typeface="+mn-ea"/>
                          <a:cs typeface="+mn-ea"/>
                        </a:rPr>
                        <a:t>不能够满足关键的项目节点。后延&lt;X个月。</a:t>
                      </a:r>
                      <a:endParaRPr lang="zh-CN" altLang="en-US" sz="1400">
                        <a:latin typeface="+mn-ea"/>
                        <a:cs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ctr" fontAlgn="auto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1400">
                          <a:latin typeface="+mn-ea"/>
                          <a:cs typeface="+mn-ea"/>
                        </a:rPr>
                        <a:t>超过项目基线界限&gt;XX(预算的 20%)</a:t>
                      </a:r>
                      <a:endParaRPr lang="zh-CN" altLang="en-US" sz="1400">
                        <a:latin typeface="+mn-ea"/>
                        <a:cs typeface="+mn-ea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custDataLst>
      <p:tags r:id="rId4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过程 1"/>
          <p:cNvSpPr/>
          <p:nvPr/>
        </p:nvSpPr>
        <p:spPr>
          <a:xfrm>
            <a:off x="648970" y="1593850"/>
            <a:ext cx="10989310" cy="4780280"/>
          </a:xfrm>
          <a:prstGeom prst="flowChartProcess">
            <a:avLst/>
          </a:prstGeom>
          <a:solidFill>
            <a:srgbClr val="004097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形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" y="468994"/>
            <a:ext cx="1600200" cy="395686"/>
          </a:xfrm>
          <a:prstGeom prst="rect">
            <a:avLst/>
          </a:prstGeom>
        </p:spPr>
      </p:pic>
      <p:cxnSp>
        <p:nvCxnSpPr>
          <p:cNvPr id="10" name="直接连接符 9"/>
          <p:cNvCxnSpPr/>
          <p:nvPr/>
        </p:nvCxnSpPr>
        <p:spPr>
          <a:xfrm>
            <a:off x="2438400" y="666837"/>
            <a:ext cx="569595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8188" y="571329"/>
            <a:ext cx="3262312" cy="191016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77240" y="1733550"/>
            <a:ext cx="10731500" cy="45567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240000"/>
              </a:lnSpc>
            </a:pPr>
            <a:r>
              <a:rPr lang="en-US" altLang="zh-CN"/>
              <a:t>   </a:t>
            </a:r>
            <a:r>
              <a:rPr sz="2000" dirty="0">
                <a:latin typeface="+mn-ea"/>
              </a:rPr>
              <a:t>风险评价采用可能性和后果的乘积作为风险评价指数，依据评价指数的大小可以绘制出风险矩阵图谱（如图1）。在矩阵中，风险分为</a:t>
            </a:r>
            <a:r>
              <a:rPr sz="2000" b="1" dirty="0">
                <a:latin typeface="+mn-ea"/>
              </a:rPr>
              <a:t>高（I）、中（II）、低（III）</a:t>
            </a:r>
            <a:r>
              <a:rPr sz="2000" dirty="0">
                <a:latin typeface="+mn-ea"/>
              </a:rPr>
              <a:t>三个等级。其中</a:t>
            </a:r>
            <a:r>
              <a:rPr sz="2000" b="1" dirty="0">
                <a:latin typeface="+mn-ea"/>
              </a:rPr>
              <a:t>高风险（I）</a:t>
            </a:r>
            <a:r>
              <a:rPr sz="2000" dirty="0">
                <a:latin typeface="+mn-ea"/>
              </a:rPr>
              <a:t>需要制定风险应对措施，编写详尽的风险应对方案，集中项目资源进行应对；</a:t>
            </a:r>
            <a:r>
              <a:rPr sz="2000" b="1" dirty="0">
                <a:latin typeface="+mn-ea"/>
              </a:rPr>
              <a:t>中风险（II）</a:t>
            </a:r>
            <a:r>
              <a:rPr sz="2000" dirty="0">
                <a:latin typeface="+mn-ea"/>
              </a:rPr>
              <a:t>需要制定风险应对措施，在综合考虑应对措施的成本与收益后应对；</a:t>
            </a:r>
            <a:r>
              <a:rPr sz="2000" b="1" dirty="0">
                <a:latin typeface="+mn-ea"/>
              </a:rPr>
              <a:t>低风险（III）</a:t>
            </a:r>
            <a:r>
              <a:rPr sz="2000" dirty="0">
                <a:latin typeface="+mn-ea"/>
              </a:rPr>
              <a:t>可以不制定应对措施，不采用专门的应对活动，定期监控即可。敲黑板，并非所有风险都必须制定应对措施，这与确定的风险接受准则相关。</a:t>
            </a:r>
            <a:endParaRPr sz="2000" dirty="0">
              <a:latin typeface="+mn-ea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过程 1"/>
          <p:cNvSpPr/>
          <p:nvPr/>
        </p:nvSpPr>
        <p:spPr>
          <a:xfrm>
            <a:off x="648970" y="1593850"/>
            <a:ext cx="10989310" cy="4780280"/>
          </a:xfrm>
          <a:prstGeom prst="flowChartProcess">
            <a:avLst/>
          </a:prstGeom>
          <a:solidFill>
            <a:srgbClr val="004097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文本框 99"/>
          <p:cNvSpPr txBox="1"/>
          <p:nvPr/>
        </p:nvSpPr>
        <p:spPr>
          <a:xfrm>
            <a:off x="648970" y="1593850"/>
            <a:ext cx="10251440" cy="6038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355600" algn="just">
              <a:lnSpc>
                <a:spcPts val="4000"/>
              </a:lnSpc>
            </a:pPr>
            <a:r>
              <a:rPr lang="en-US" altLang="zh-CN" sz="2400" b="1">
                <a:latin typeface="+mn-ea"/>
                <a:cs typeface="微软雅黑" panose="020B0503020204020204" charset="-122"/>
              </a:rPr>
              <a:t>图1 风险矩阵（接受准则）</a:t>
            </a:r>
            <a:endParaRPr lang="en-US" altLang="zh-CN" sz="2400" b="1">
              <a:latin typeface="+mn-ea"/>
              <a:cs typeface="微软雅黑" panose="020B0503020204020204" charset="-122"/>
            </a:endParaRPr>
          </a:p>
        </p:txBody>
      </p:sp>
      <p:pic>
        <p:nvPicPr>
          <p:cNvPr id="9" name="图形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" y="468994"/>
            <a:ext cx="1600200" cy="395686"/>
          </a:xfrm>
          <a:prstGeom prst="rect">
            <a:avLst/>
          </a:prstGeom>
        </p:spPr>
      </p:pic>
      <p:cxnSp>
        <p:nvCxnSpPr>
          <p:cNvPr id="10" name="直接连接符 9"/>
          <p:cNvCxnSpPr/>
          <p:nvPr/>
        </p:nvCxnSpPr>
        <p:spPr>
          <a:xfrm>
            <a:off x="2438400" y="666837"/>
            <a:ext cx="569595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8188" y="571329"/>
            <a:ext cx="3262312" cy="191016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77240" y="2305050"/>
            <a:ext cx="10731500" cy="37947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200000"/>
              </a:lnSpc>
            </a:pPr>
            <a:r>
              <a:rPr lang="en-US" altLang="zh-CN"/>
              <a:t>   </a:t>
            </a:r>
            <a:endParaRPr sz="2000" dirty="0">
              <a:latin typeface="+mn-ea"/>
            </a:endParaRPr>
          </a:p>
        </p:txBody>
      </p:sp>
      <p:graphicFrame>
        <p:nvGraphicFramePr>
          <p:cNvPr id="4" name="表格 3"/>
          <p:cNvGraphicFramePr/>
          <p:nvPr>
            <p:custDataLst>
              <p:tags r:id="rId3"/>
            </p:custDataLst>
          </p:nvPr>
        </p:nvGraphicFramePr>
        <p:xfrm>
          <a:off x="1480820" y="2439670"/>
          <a:ext cx="8979535" cy="3408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3580"/>
                <a:gridCol w="2308860"/>
                <a:gridCol w="1478280"/>
                <a:gridCol w="1496060"/>
                <a:gridCol w="1496695"/>
                <a:gridCol w="1496060"/>
              </a:tblGrid>
              <a:tr h="66230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1">
                          <a:solidFill>
                            <a:schemeClr val="tx1"/>
                          </a:solidFill>
                          <a:uFillTx/>
                        </a:rPr>
                        <a:t>5</a:t>
                      </a:r>
                      <a:endParaRPr lang="en-US" altLang="zh-CN" b="1">
                        <a:solidFill>
                          <a:schemeClr val="tx1"/>
                        </a:solidFill>
                        <a:uFillTx/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1">
                          <a:solidFill>
                            <a:schemeClr val="tx1"/>
                          </a:solidFill>
                          <a:uFillTx/>
                        </a:rPr>
                        <a:t>II</a:t>
                      </a:r>
                      <a:endParaRPr lang="en-US" altLang="zh-CN" b="1">
                        <a:solidFill>
                          <a:schemeClr val="tx1"/>
                        </a:solidFill>
                        <a:uFillTx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 b="1">
                          <a:solidFill>
                            <a:schemeClr val="tx1"/>
                          </a:solidFill>
                          <a:uFillTx/>
                          <a:sym typeface="+mn-ea"/>
                        </a:rPr>
                        <a:t>II</a:t>
                      </a:r>
                      <a:endParaRPr lang="en-US" altLang="zh-CN" sz="1800" b="1">
                        <a:solidFill>
                          <a:schemeClr val="tx1"/>
                        </a:solidFill>
                        <a:uFillTx/>
                      </a:endParaRPr>
                    </a:p>
                    <a:p>
                      <a:pPr algn="ctr">
                        <a:buNone/>
                      </a:pPr>
                      <a:endParaRPr lang="en-US" altLang="zh-CN" sz="1800" b="1">
                        <a:solidFill>
                          <a:schemeClr val="tx1"/>
                        </a:solidFill>
                        <a:uFillTx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 b="1">
                          <a:solidFill>
                            <a:schemeClr val="tx1"/>
                          </a:solidFill>
                          <a:uFillTx/>
                          <a:sym typeface="+mn-ea"/>
                        </a:rPr>
                        <a:t>I</a:t>
                      </a:r>
                      <a:endParaRPr lang="en-US" altLang="zh-CN" sz="1800" b="1">
                        <a:solidFill>
                          <a:schemeClr val="tx1"/>
                        </a:solidFill>
                        <a:uFillTx/>
                      </a:endParaRPr>
                    </a:p>
                    <a:p>
                      <a:pPr algn="ctr">
                        <a:buNone/>
                      </a:pPr>
                      <a:endParaRPr lang="en-US" altLang="zh-CN" sz="1800" b="1">
                        <a:solidFill>
                          <a:schemeClr val="tx1"/>
                        </a:solidFill>
                        <a:uFillTx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 b="1">
                          <a:solidFill>
                            <a:schemeClr val="tx1"/>
                          </a:solidFill>
                          <a:uFillTx/>
                          <a:sym typeface="+mn-ea"/>
                        </a:rPr>
                        <a:t>I</a:t>
                      </a:r>
                      <a:endParaRPr lang="en-US" altLang="zh-CN" sz="1800" b="1">
                        <a:solidFill>
                          <a:schemeClr val="tx1"/>
                        </a:solidFill>
                        <a:uFillTx/>
                      </a:endParaRPr>
                    </a:p>
                    <a:p>
                      <a:pPr algn="ctr">
                        <a:buNone/>
                      </a:pPr>
                      <a:endParaRPr lang="en-US" altLang="zh-CN" sz="1800" b="1">
                        <a:solidFill>
                          <a:schemeClr val="tx1"/>
                        </a:solidFill>
                        <a:uFillTx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 b="1">
                          <a:solidFill>
                            <a:schemeClr val="tx1"/>
                          </a:solidFill>
                          <a:uFillTx/>
                          <a:sym typeface="+mn-ea"/>
                        </a:rPr>
                        <a:t>I</a:t>
                      </a:r>
                      <a:endParaRPr lang="en-US" altLang="zh-CN" sz="1800" b="1">
                        <a:solidFill>
                          <a:schemeClr val="tx1"/>
                        </a:solidFill>
                        <a:uFillTx/>
                      </a:endParaRPr>
                    </a:p>
                    <a:p>
                      <a:pPr algn="ctr">
                        <a:buNone/>
                      </a:pPr>
                      <a:endParaRPr lang="en-US" altLang="zh-CN" sz="1800" b="1">
                        <a:solidFill>
                          <a:schemeClr val="tx1"/>
                        </a:solidFill>
                        <a:uFillTx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  <a:tr h="66357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1">
                          <a:solidFill>
                            <a:schemeClr val="tx1"/>
                          </a:solidFill>
                          <a:uFillTx/>
                        </a:rPr>
                        <a:t>4</a:t>
                      </a:r>
                      <a:endParaRPr lang="en-US" altLang="zh-CN" b="1">
                        <a:solidFill>
                          <a:schemeClr val="tx1"/>
                        </a:solidFill>
                        <a:uFillTx/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1">
                          <a:solidFill>
                            <a:schemeClr val="tx1"/>
                          </a:solidFill>
                          <a:uFillTx/>
                        </a:rPr>
                        <a:t>III</a:t>
                      </a:r>
                      <a:endParaRPr lang="en-US" altLang="zh-CN" b="1">
                        <a:solidFill>
                          <a:schemeClr val="tx1"/>
                        </a:solidFill>
                        <a:uFillTx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 b="1">
                          <a:solidFill>
                            <a:schemeClr val="tx1"/>
                          </a:solidFill>
                          <a:uFillTx/>
                          <a:sym typeface="+mn-ea"/>
                        </a:rPr>
                        <a:t>II</a:t>
                      </a:r>
                      <a:endParaRPr lang="en-US" altLang="zh-CN" sz="1800" b="1">
                        <a:solidFill>
                          <a:schemeClr val="tx1"/>
                        </a:solidFill>
                        <a:uFillTx/>
                      </a:endParaRPr>
                    </a:p>
                    <a:p>
                      <a:pPr algn="ctr">
                        <a:buNone/>
                      </a:pPr>
                      <a:endParaRPr lang="en-US" altLang="zh-CN" sz="1800" b="1">
                        <a:solidFill>
                          <a:schemeClr val="tx1"/>
                        </a:solidFill>
                        <a:uFillTx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 b="1">
                          <a:solidFill>
                            <a:schemeClr val="tx1"/>
                          </a:solidFill>
                          <a:uFillTx/>
                          <a:sym typeface="+mn-ea"/>
                        </a:rPr>
                        <a:t>II</a:t>
                      </a:r>
                      <a:endParaRPr lang="en-US" altLang="zh-CN" sz="1800" b="1">
                        <a:solidFill>
                          <a:schemeClr val="tx1"/>
                        </a:solidFill>
                        <a:uFillTx/>
                      </a:endParaRPr>
                    </a:p>
                    <a:p>
                      <a:pPr algn="ctr">
                        <a:buNone/>
                      </a:pPr>
                      <a:endParaRPr lang="en-US" altLang="zh-CN" sz="1800" b="1">
                        <a:solidFill>
                          <a:schemeClr val="tx1"/>
                        </a:solidFill>
                        <a:uFillTx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 b="1">
                          <a:solidFill>
                            <a:schemeClr val="tx1"/>
                          </a:solidFill>
                          <a:uFillTx/>
                          <a:sym typeface="+mn-ea"/>
                        </a:rPr>
                        <a:t>I</a:t>
                      </a:r>
                      <a:endParaRPr lang="en-US" altLang="zh-CN" sz="1800" b="1">
                        <a:solidFill>
                          <a:schemeClr val="tx1"/>
                        </a:solidFill>
                        <a:uFillTx/>
                      </a:endParaRPr>
                    </a:p>
                    <a:p>
                      <a:pPr algn="ctr">
                        <a:buNone/>
                      </a:pPr>
                      <a:endParaRPr lang="en-US" altLang="zh-CN" sz="1800" b="1">
                        <a:solidFill>
                          <a:schemeClr val="tx1"/>
                        </a:solidFill>
                        <a:uFillTx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1">
                          <a:solidFill>
                            <a:schemeClr val="tx1"/>
                          </a:solidFill>
                          <a:uFillTx/>
                        </a:rPr>
                        <a:t>I</a:t>
                      </a:r>
                      <a:endParaRPr lang="en-US" altLang="zh-CN" b="1">
                        <a:solidFill>
                          <a:schemeClr val="tx1"/>
                        </a:solidFill>
                        <a:uFillTx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  <a:tr h="66230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1">
                          <a:solidFill>
                            <a:schemeClr val="tx1"/>
                          </a:solidFill>
                          <a:uFillTx/>
                        </a:rPr>
                        <a:t>3</a:t>
                      </a:r>
                      <a:endParaRPr lang="en-US" altLang="zh-CN" b="1">
                        <a:solidFill>
                          <a:schemeClr val="tx1"/>
                        </a:solidFill>
                        <a:uFillTx/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b="1">
                          <a:solidFill>
                            <a:schemeClr val="tx1"/>
                          </a:solidFill>
                          <a:uFillTx/>
                        </a:rPr>
                        <a:t>III</a:t>
                      </a:r>
                      <a:endParaRPr lang="zh-CN" altLang="en-US" b="1">
                        <a:solidFill>
                          <a:schemeClr val="tx1"/>
                        </a:solidFill>
                        <a:uFillTx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 b="1">
                          <a:solidFill>
                            <a:schemeClr val="tx1"/>
                          </a:solidFill>
                          <a:uFillTx/>
                          <a:sym typeface="+mn-ea"/>
                        </a:rPr>
                        <a:t>II</a:t>
                      </a:r>
                      <a:endParaRPr lang="en-US" altLang="zh-CN" sz="1800" b="1">
                        <a:solidFill>
                          <a:schemeClr val="tx1"/>
                        </a:solidFill>
                        <a:uFillTx/>
                        <a:sym typeface="+mn-ea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 b="1">
                          <a:solidFill>
                            <a:schemeClr val="tx1"/>
                          </a:solidFill>
                          <a:uFillTx/>
                          <a:sym typeface="+mn-ea"/>
                        </a:rPr>
                        <a:t>II</a:t>
                      </a:r>
                      <a:endParaRPr lang="en-US" altLang="zh-CN" sz="1800" b="1">
                        <a:solidFill>
                          <a:schemeClr val="tx1"/>
                        </a:solidFill>
                        <a:uFillTx/>
                      </a:endParaRPr>
                    </a:p>
                    <a:p>
                      <a:pPr algn="ctr">
                        <a:buNone/>
                      </a:pPr>
                      <a:endParaRPr lang="en-US" altLang="zh-CN" sz="1800" b="1">
                        <a:solidFill>
                          <a:schemeClr val="tx1"/>
                        </a:solidFill>
                        <a:uFillTx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 b="1">
                          <a:solidFill>
                            <a:schemeClr val="tx1"/>
                          </a:solidFill>
                          <a:uFillTx/>
                          <a:sym typeface="+mn-ea"/>
                        </a:rPr>
                        <a:t>II</a:t>
                      </a:r>
                      <a:endParaRPr lang="en-US" altLang="zh-CN" sz="1800" b="1">
                        <a:solidFill>
                          <a:schemeClr val="tx1"/>
                        </a:solidFill>
                        <a:uFillTx/>
                      </a:endParaRPr>
                    </a:p>
                    <a:p>
                      <a:pPr algn="ctr">
                        <a:buNone/>
                      </a:pPr>
                      <a:endParaRPr lang="en-US" altLang="zh-CN" sz="1800" b="1">
                        <a:solidFill>
                          <a:schemeClr val="tx1"/>
                        </a:solidFill>
                        <a:uFillTx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 b="1">
                          <a:solidFill>
                            <a:schemeClr val="tx1"/>
                          </a:solidFill>
                          <a:uFillTx/>
                          <a:sym typeface="+mn-ea"/>
                        </a:rPr>
                        <a:t>II</a:t>
                      </a:r>
                      <a:endParaRPr lang="en-US" altLang="zh-CN" sz="1800" b="1">
                        <a:solidFill>
                          <a:schemeClr val="tx1"/>
                        </a:solidFill>
                        <a:uFillTx/>
                        <a:sym typeface="+mn-ea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66294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1">
                          <a:solidFill>
                            <a:schemeClr val="tx1"/>
                          </a:solidFill>
                          <a:uFillTx/>
                        </a:rPr>
                        <a:t>2</a:t>
                      </a:r>
                      <a:endParaRPr lang="en-US" altLang="zh-CN" b="1">
                        <a:solidFill>
                          <a:schemeClr val="tx1"/>
                        </a:solidFill>
                        <a:uFillTx/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b="1">
                          <a:solidFill>
                            <a:schemeClr val="tx1"/>
                          </a:solidFill>
                          <a:uFillTx/>
                        </a:rPr>
                        <a:t>III</a:t>
                      </a:r>
                      <a:endParaRPr lang="zh-CN" altLang="en-US" b="1">
                        <a:solidFill>
                          <a:schemeClr val="tx1"/>
                        </a:solidFill>
                        <a:uFillTx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b="1">
                          <a:solidFill>
                            <a:schemeClr val="tx1"/>
                          </a:solidFill>
                          <a:uFillTx/>
                        </a:rPr>
                        <a:t>III</a:t>
                      </a:r>
                      <a:endParaRPr lang="zh-CN" altLang="en-US" b="1">
                        <a:solidFill>
                          <a:schemeClr val="tx1"/>
                        </a:solidFill>
                        <a:uFillTx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 b="1">
                          <a:solidFill>
                            <a:schemeClr val="tx1"/>
                          </a:solidFill>
                          <a:uFillTx/>
                          <a:sym typeface="+mn-ea"/>
                        </a:rPr>
                        <a:t>II</a:t>
                      </a:r>
                      <a:endParaRPr lang="en-US" altLang="zh-CN" sz="1800" b="1">
                        <a:solidFill>
                          <a:schemeClr val="tx1"/>
                        </a:solidFill>
                        <a:uFillTx/>
                      </a:endParaRPr>
                    </a:p>
                    <a:p>
                      <a:pPr algn="ctr">
                        <a:buNone/>
                      </a:pPr>
                      <a:endParaRPr lang="zh-CN" altLang="en-US" b="1">
                        <a:solidFill>
                          <a:schemeClr val="tx1"/>
                        </a:solidFill>
                        <a:uFillTx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 b="1">
                          <a:solidFill>
                            <a:schemeClr val="tx1"/>
                          </a:solidFill>
                          <a:uFillTx/>
                          <a:sym typeface="+mn-ea"/>
                        </a:rPr>
                        <a:t>II</a:t>
                      </a:r>
                      <a:endParaRPr lang="en-US" altLang="zh-CN" sz="1800" b="1">
                        <a:solidFill>
                          <a:schemeClr val="tx1"/>
                        </a:solidFill>
                        <a:uFillTx/>
                      </a:endParaRPr>
                    </a:p>
                    <a:p>
                      <a:pPr algn="ctr">
                        <a:buNone/>
                      </a:pPr>
                      <a:endParaRPr lang="en-US" altLang="zh-CN" sz="1800" b="1">
                        <a:solidFill>
                          <a:schemeClr val="tx1"/>
                        </a:solidFill>
                        <a:uFillTx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 b="1">
                          <a:solidFill>
                            <a:schemeClr val="tx1"/>
                          </a:solidFill>
                          <a:uFillTx/>
                          <a:sym typeface="+mn-ea"/>
                        </a:rPr>
                        <a:t>II</a:t>
                      </a:r>
                      <a:endParaRPr lang="en-US" altLang="zh-CN" sz="1800" b="1">
                        <a:solidFill>
                          <a:schemeClr val="tx1"/>
                        </a:solidFill>
                        <a:uFillTx/>
                        <a:sym typeface="+mn-ea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3784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1">
                          <a:solidFill>
                            <a:schemeClr val="tx1"/>
                          </a:solidFill>
                          <a:uFillTx/>
                        </a:rPr>
                        <a:t>1</a:t>
                      </a:r>
                      <a:endParaRPr lang="en-US" altLang="zh-CN" b="1">
                        <a:solidFill>
                          <a:schemeClr val="tx1"/>
                        </a:solidFill>
                        <a:uFillTx/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b="1">
                          <a:solidFill>
                            <a:schemeClr val="tx1"/>
                          </a:solidFill>
                          <a:uFillTx/>
                        </a:rPr>
                        <a:t>III</a:t>
                      </a:r>
                      <a:endParaRPr lang="zh-CN" altLang="en-US" b="1">
                        <a:solidFill>
                          <a:schemeClr val="tx1"/>
                        </a:solidFill>
                        <a:uFillTx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b="1">
                          <a:solidFill>
                            <a:schemeClr val="tx1"/>
                          </a:solidFill>
                          <a:uFillTx/>
                        </a:rPr>
                        <a:t>III</a:t>
                      </a:r>
                      <a:endParaRPr lang="zh-CN" altLang="en-US" b="1">
                        <a:solidFill>
                          <a:schemeClr val="tx1"/>
                        </a:solidFill>
                        <a:uFillTx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b="1">
                          <a:solidFill>
                            <a:schemeClr val="tx1"/>
                          </a:solidFill>
                          <a:uFillTx/>
                        </a:rPr>
                        <a:t>III</a:t>
                      </a:r>
                      <a:endParaRPr lang="zh-CN" altLang="en-US" b="1">
                        <a:solidFill>
                          <a:schemeClr val="tx1"/>
                        </a:solidFill>
                        <a:uFillTx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b="1">
                          <a:solidFill>
                            <a:schemeClr val="tx1"/>
                          </a:solidFill>
                          <a:uFillTx/>
                        </a:rPr>
                        <a:t>III</a:t>
                      </a:r>
                      <a:endParaRPr lang="zh-CN" altLang="en-US" b="1">
                        <a:solidFill>
                          <a:schemeClr val="tx1"/>
                        </a:solidFill>
                        <a:uFillTx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 b="1">
                          <a:solidFill>
                            <a:schemeClr val="tx1"/>
                          </a:solidFill>
                          <a:uFillTx/>
                          <a:sym typeface="+mn-ea"/>
                        </a:rPr>
                        <a:t>II</a:t>
                      </a:r>
                      <a:endParaRPr lang="en-US" altLang="zh-CN" sz="1800" b="1">
                        <a:solidFill>
                          <a:schemeClr val="tx1"/>
                        </a:solidFill>
                        <a:uFillTx/>
                        <a:sym typeface="+mn-ea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379095"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b="1">
                        <a:solidFill>
                          <a:schemeClr val="tx1"/>
                        </a:solidFill>
                        <a:uFillTx/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1">
                          <a:solidFill>
                            <a:schemeClr val="tx1"/>
                          </a:solidFill>
                          <a:uFillTx/>
                        </a:rPr>
                        <a:t>1</a:t>
                      </a:r>
                      <a:endParaRPr lang="en-US" altLang="zh-CN" b="1">
                        <a:solidFill>
                          <a:schemeClr val="tx1"/>
                        </a:solidFill>
                        <a:uFillTx/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1">
                          <a:solidFill>
                            <a:schemeClr val="tx1"/>
                          </a:solidFill>
                          <a:uFillTx/>
                        </a:rPr>
                        <a:t>2</a:t>
                      </a:r>
                      <a:endParaRPr lang="en-US" altLang="zh-CN" b="1">
                        <a:solidFill>
                          <a:schemeClr val="tx1"/>
                        </a:solidFill>
                        <a:uFillTx/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1">
                          <a:solidFill>
                            <a:schemeClr val="tx1"/>
                          </a:solidFill>
                          <a:uFillTx/>
                        </a:rPr>
                        <a:t>3</a:t>
                      </a:r>
                      <a:endParaRPr lang="en-US" altLang="zh-CN" b="1">
                        <a:solidFill>
                          <a:schemeClr val="tx1"/>
                        </a:solidFill>
                        <a:uFillTx/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1">
                          <a:solidFill>
                            <a:schemeClr val="tx1"/>
                          </a:solidFill>
                          <a:uFillTx/>
                        </a:rPr>
                        <a:t>4</a:t>
                      </a:r>
                      <a:endParaRPr lang="en-US" altLang="zh-CN" b="1">
                        <a:solidFill>
                          <a:schemeClr val="tx1"/>
                        </a:solidFill>
                        <a:uFillTx/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1">
                          <a:solidFill>
                            <a:schemeClr val="tx1"/>
                          </a:solidFill>
                          <a:uFillTx/>
                        </a:rPr>
                        <a:t>5</a:t>
                      </a:r>
                      <a:endParaRPr lang="en-US" altLang="zh-CN" b="1">
                        <a:solidFill>
                          <a:schemeClr val="tx1"/>
                        </a:solidFill>
                        <a:uFillTx/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</p:spTree>
    <p:custDataLst>
      <p:tags r:id="rId4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过程 1"/>
          <p:cNvSpPr/>
          <p:nvPr/>
        </p:nvSpPr>
        <p:spPr>
          <a:xfrm>
            <a:off x="631190" y="1038860"/>
            <a:ext cx="10989310" cy="5466080"/>
          </a:xfrm>
          <a:prstGeom prst="flowChartProcess">
            <a:avLst/>
          </a:prstGeom>
          <a:solidFill>
            <a:srgbClr val="004097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文本框 99"/>
          <p:cNvSpPr txBox="1"/>
          <p:nvPr/>
        </p:nvSpPr>
        <p:spPr>
          <a:xfrm>
            <a:off x="631190" y="1038860"/>
            <a:ext cx="10251440" cy="6038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355600" algn="just">
              <a:lnSpc>
                <a:spcPts val="4000"/>
              </a:lnSpc>
            </a:pPr>
            <a:r>
              <a:rPr lang="en-US" altLang="zh-CN" sz="2400" b="1">
                <a:latin typeface="+mn-ea"/>
                <a:cs typeface="微软雅黑" panose="020B0503020204020204" charset="-122"/>
              </a:rPr>
              <a:t>2.7 风险评估</a:t>
            </a:r>
            <a:endParaRPr lang="en-US" altLang="zh-CN" sz="2400" b="1">
              <a:latin typeface="+mn-ea"/>
              <a:cs typeface="微软雅黑" panose="020B0503020204020204" charset="-122"/>
            </a:endParaRPr>
          </a:p>
        </p:txBody>
      </p:sp>
      <p:pic>
        <p:nvPicPr>
          <p:cNvPr id="9" name="图形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" y="468994"/>
            <a:ext cx="1600200" cy="395686"/>
          </a:xfrm>
          <a:prstGeom prst="rect">
            <a:avLst/>
          </a:prstGeom>
        </p:spPr>
      </p:pic>
      <p:cxnSp>
        <p:nvCxnSpPr>
          <p:cNvPr id="10" name="直接连接符 9"/>
          <p:cNvCxnSpPr/>
          <p:nvPr/>
        </p:nvCxnSpPr>
        <p:spPr>
          <a:xfrm>
            <a:off x="2438400" y="666837"/>
            <a:ext cx="569595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8188" y="571329"/>
            <a:ext cx="3262312" cy="191016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59460" y="1750060"/>
            <a:ext cx="10731500" cy="46736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230000"/>
              </a:lnSpc>
            </a:pPr>
            <a:r>
              <a:rPr lang="en-US" altLang="zh-CN"/>
              <a:t>   </a:t>
            </a:r>
            <a:r>
              <a:rPr sz="2000" dirty="0">
                <a:latin typeface="+mn-ea"/>
              </a:rPr>
              <a:t>这部分就涉及到具体的风险内容了，主要包括风险识别、风险分析和风险评价三个部分。</a:t>
            </a:r>
            <a:endParaRPr sz="2000" dirty="0">
              <a:latin typeface="+mn-ea"/>
            </a:endParaRPr>
          </a:p>
          <a:p>
            <a:pPr>
              <a:lnSpc>
                <a:spcPct val="230000"/>
              </a:lnSpc>
            </a:pPr>
            <a:r>
              <a:rPr lang="en-US" sz="2000" dirty="0">
                <a:latin typeface="+mn-ea"/>
              </a:rPr>
              <a:t> </a:t>
            </a:r>
            <a:r>
              <a:rPr sz="2000" b="1" dirty="0">
                <a:latin typeface="+mn-ea"/>
              </a:rPr>
              <a:t>1）风险识别</a:t>
            </a:r>
            <a:endParaRPr sz="2000" dirty="0">
              <a:latin typeface="+mn-ea"/>
            </a:endParaRPr>
          </a:p>
          <a:p>
            <a:pPr>
              <a:lnSpc>
                <a:spcPct val="230000"/>
              </a:lnSpc>
            </a:pPr>
            <a:r>
              <a:rPr sz="2000" dirty="0">
                <a:latin typeface="+mn-ea"/>
              </a:rPr>
              <a:t>依据项目的内外部环境信息，采用一定的风险识别方法</a:t>
            </a:r>
            <a:r>
              <a:rPr sz="2000" b="1" dirty="0">
                <a:latin typeface="+mn-ea"/>
              </a:rPr>
              <a:t>（检查单法、流程图法、头脑风暴法、反复函询法等）</a:t>
            </a:r>
            <a:r>
              <a:rPr sz="2000" dirty="0">
                <a:latin typeface="+mn-ea"/>
              </a:rPr>
              <a:t>，项目相关的所有人员识别风险源</a:t>
            </a:r>
            <a:r>
              <a:rPr sz="2000" b="1" dirty="0">
                <a:latin typeface="+mn-ea"/>
              </a:rPr>
              <a:t>（</a:t>
            </a:r>
            <a:r>
              <a:rPr lang="zh-CN" sz="2000" b="1" dirty="0">
                <a:latin typeface="+mn-ea"/>
              </a:rPr>
              <a:t>重点：</a:t>
            </a:r>
            <a:r>
              <a:rPr sz="2000" b="1" dirty="0">
                <a:latin typeface="+mn-ea"/>
              </a:rPr>
              <a:t>一定要从技术、进度、经费等方面识别风险源，没有风险也请写出识别分析过程）</a:t>
            </a:r>
            <a:r>
              <a:rPr sz="2000" dirty="0">
                <a:latin typeface="+mn-ea"/>
              </a:rPr>
              <a:t>，确定风险发生条件、描述风险特征并记录风险影响的过程，编制项目风险源清单。</a:t>
            </a:r>
            <a:endParaRPr sz="2000" dirty="0">
              <a:latin typeface="+mn-ea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过程 1"/>
          <p:cNvSpPr/>
          <p:nvPr/>
        </p:nvSpPr>
        <p:spPr>
          <a:xfrm>
            <a:off x="648970" y="1593850"/>
            <a:ext cx="10989310" cy="4780280"/>
          </a:xfrm>
          <a:prstGeom prst="flowChartProcess">
            <a:avLst/>
          </a:prstGeom>
          <a:solidFill>
            <a:srgbClr val="004097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形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" y="468994"/>
            <a:ext cx="1600200" cy="395686"/>
          </a:xfrm>
          <a:prstGeom prst="rect">
            <a:avLst/>
          </a:prstGeom>
        </p:spPr>
      </p:pic>
      <p:cxnSp>
        <p:nvCxnSpPr>
          <p:cNvPr id="10" name="直接连接符 9"/>
          <p:cNvCxnSpPr/>
          <p:nvPr/>
        </p:nvCxnSpPr>
        <p:spPr>
          <a:xfrm>
            <a:off x="2438400" y="666837"/>
            <a:ext cx="569595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8188" y="571329"/>
            <a:ext cx="3262312" cy="191016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77875" y="1593850"/>
            <a:ext cx="10731500" cy="48742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90000"/>
              </a:lnSpc>
            </a:pPr>
            <a:r>
              <a:rPr sz="2000" b="1" dirty="0">
                <a:latin typeface="+mn-ea"/>
              </a:rPr>
              <a:t>2）风险分析</a:t>
            </a:r>
            <a:endParaRPr sz="2000" b="1" dirty="0">
              <a:latin typeface="+mn-ea"/>
            </a:endParaRPr>
          </a:p>
          <a:p>
            <a:pPr>
              <a:lnSpc>
                <a:spcPct val="190000"/>
              </a:lnSpc>
            </a:pPr>
            <a:r>
              <a:rPr sz="2000" dirty="0">
                <a:latin typeface="+mn-ea"/>
              </a:rPr>
              <a:t>组织熟悉项目风险区域和产品分解结构风险的人员，在风险识别的基础上，针对识别出的风险源逐一进行风险的发生概率及其后果严重性分析，形成风险发生的可能性及后果严重性分析记录。</a:t>
            </a:r>
            <a:endParaRPr sz="2000" dirty="0">
              <a:latin typeface="+mn-ea"/>
            </a:endParaRPr>
          </a:p>
          <a:p>
            <a:pPr>
              <a:lnSpc>
                <a:spcPct val="190000"/>
              </a:lnSpc>
            </a:pPr>
            <a:r>
              <a:rPr sz="2000" b="1" dirty="0">
                <a:latin typeface="+mn-ea"/>
              </a:rPr>
              <a:t>3）风险评价</a:t>
            </a:r>
            <a:endParaRPr sz="2000" b="1" dirty="0">
              <a:latin typeface="+mn-ea"/>
            </a:endParaRPr>
          </a:p>
          <a:p>
            <a:pPr>
              <a:lnSpc>
                <a:spcPct val="190000"/>
              </a:lnSpc>
            </a:pPr>
            <a:r>
              <a:rPr sz="2000" dirty="0">
                <a:latin typeface="+mn-ea"/>
              </a:rPr>
              <a:t>将风险分析的结果与所确定的风险准则进行比较，确定风险等级，形成风险等级评价记录。按照风险评价指数排序准则，对风险进行权衡，确定风险处理的优先次序，根据风险接受准则及项目风险排序清单，确定项目的风险性质，形成项目风险排序清单。</a:t>
            </a:r>
            <a:endParaRPr sz="2000" dirty="0">
              <a:latin typeface="+mn-ea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过程 1"/>
          <p:cNvSpPr/>
          <p:nvPr/>
        </p:nvSpPr>
        <p:spPr>
          <a:xfrm>
            <a:off x="648970" y="1593850"/>
            <a:ext cx="10989310" cy="4780280"/>
          </a:xfrm>
          <a:prstGeom prst="flowChartProcess">
            <a:avLst/>
          </a:prstGeom>
          <a:solidFill>
            <a:srgbClr val="004097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形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" y="468994"/>
            <a:ext cx="1600200" cy="395686"/>
          </a:xfrm>
          <a:prstGeom prst="rect">
            <a:avLst/>
          </a:prstGeom>
        </p:spPr>
      </p:pic>
      <p:cxnSp>
        <p:nvCxnSpPr>
          <p:cNvPr id="10" name="直接连接符 9"/>
          <p:cNvCxnSpPr/>
          <p:nvPr/>
        </p:nvCxnSpPr>
        <p:spPr>
          <a:xfrm>
            <a:off x="2438400" y="666837"/>
            <a:ext cx="569595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8188" y="571329"/>
            <a:ext cx="3262312" cy="191016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48970" y="1633855"/>
            <a:ext cx="10731500" cy="47402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>
              <a:lnSpc>
                <a:spcPct val="200000"/>
              </a:lnSpc>
            </a:pPr>
            <a:r>
              <a:rPr lang="en-US" altLang="zh-CN" b="1"/>
              <a:t>表3 风险源清单列表</a:t>
            </a:r>
            <a:endParaRPr lang="en-US" altLang="zh-CN" b="1"/>
          </a:p>
          <a:p>
            <a:pPr algn="ctr">
              <a:lnSpc>
                <a:spcPct val="200000"/>
              </a:lnSpc>
            </a:pPr>
            <a:endParaRPr lang="en-US" altLang="zh-CN" sz="2000" b="1" dirty="0">
              <a:latin typeface="+mn-ea"/>
            </a:endParaRPr>
          </a:p>
          <a:p>
            <a:pPr algn="ctr">
              <a:lnSpc>
                <a:spcPct val="200000"/>
              </a:lnSpc>
            </a:pPr>
            <a:endParaRPr lang="en-US" altLang="zh-CN" sz="1800" b="1"/>
          </a:p>
          <a:p>
            <a:pPr algn="ctr">
              <a:lnSpc>
                <a:spcPct val="200000"/>
              </a:lnSpc>
            </a:pPr>
            <a:endParaRPr lang="en-US" altLang="zh-CN" sz="1800" b="1"/>
          </a:p>
          <a:p>
            <a:pPr algn="ctr">
              <a:lnSpc>
                <a:spcPct val="200000"/>
              </a:lnSpc>
            </a:pPr>
            <a:r>
              <a:rPr lang="en-US" altLang="zh-CN" sz="1800" b="1"/>
              <a:t>表4 风险源排序清单</a:t>
            </a:r>
            <a:endParaRPr lang="en-US" altLang="zh-CN" sz="1800" b="1"/>
          </a:p>
        </p:txBody>
      </p:sp>
      <p:graphicFrame>
        <p:nvGraphicFramePr>
          <p:cNvPr id="4" name="表格 3"/>
          <p:cNvGraphicFramePr/>
          <p:nvPr>
            <p:custDataLst>
              <p:tags r:id="rId3"/>
            </p:custDataLst>
          </p:nvPr>
        </p:nvGraphicFramePr>
        <p:xfrm>
          <a:off x="909320" y="2259330"/>
          <a:ext cx="10233025" cy="1145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2845"/>
                <a:gridCol w="1998345"/>
                <a:gridCol w="1947545"/>
                <a:gridCol w="2734945"/>
                <a:gridCol w="2379345"/>
              </a:tblGrid>
              <a:tr h="3549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序号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风险源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风险源编号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风险发生的原因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风险可能导致的结果</a:t>
                      </a:r>
                      <a:endParaRPr lang="zh-CN" altLang="en-US"/>
                    </a:p>
                  </a:txBody>
                  <a:tcPr/>
                </a:tc>
              </a:tr>
              <a:tr h="389890"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89890"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表格 4"/>
          <p:cNvGraphicFramePr/>
          <p:nvPr/>
        </p:nvGraphicFramePr>
        <p:xfrm>
          <a:off x="909320" y="4557395"/>
          <a:ext cx="10233025" cy="1171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6500"/>
                <a:gridCol w="1663700"/>
                <a:gridCol w="1574800"/>
                <a:gridCol w="2029002"/>
                <a:gridCol w="2006268"/>
                <a:gridCol w="1752755"/>
              </a:tblGrid>
              <a:tr h="39179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排序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风险源编号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风险指数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风险等级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风险性质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备注</a:t>
                      </a:r>
                      <a:endParaRPr lang="zh-CN" altLang="en-US"/>
                    </a:p>
                  </a:txBody>
                  <a:tcPr/>
                </a:tc>
              </a:tr>
              <a:tr h="389890"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89890"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</p:spTree>
    <p:custDataLst>
      <p:tags r:id="rId4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过程 1"/>
          <p:cNvSpPr/>
          <p:nvPr/>
        </p:nvSpPr>
        <p:spPr>
          <a:xfrm>
            <a:off x="631190" y="1038860"/>
            <a:ext cx="10989310" cy="5466080"/>
          </a:xfrm>
          <a:prstGeom prst="flowChartProcess">
            <a:avLst/>
          </a:prstGeom>
          <a:solidFill>
            <a:srgbClr val="004097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文本框 99"/>
          <p:cNvSpPr txBox="1"/>
          <p:nvPr/>
        </p:nvSpPr>
        <p:spPr>
          <a:xfrm>
            <a:off x="631190" y="1038860"/>
            <a:ext cx="10251440" cy="6038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355600" algn="just">
              <a:lnSpc>
                <a:spcPts val="4000"/>
              </a:lnSpc>
            </a:pPr>
            <a:r>
              <a:rPr lang="en-US" altLang="zh-CN" sz="2400" b="1">
                <a:latin typeface="+mn-ea"/>
                <a:cs typeface="微软雅黑" panose="020B0503020204020204" charset="-122"/>
              </a:rPr>
              <a:t>2.8 风险应对</a:t>
            </a:r>
            <a:endParaRPr lang="en-US" altLang="zh-CN" sz="2400" b="1">
              <a:latin typeface="+mn-ea"/>
              <a:cs typeface="微软雅黑" panose="020B0503020204020204" charset="-122"/>
            </a:endParaRPr>
          </a:p>
        </p:txBody>
      </p:sp>
      <p:pic>
        <p:nvPicPr>
          <p:cNvPr id="9" name="图形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" y="468994"/>
            <a:ext cx="1600200" cy="395686"/>
          </a:xfrm>
          <a:prstGeom prst="rect">
            <a:avLst/>
          </a:prstGeom>
        </p:spPr>
      </p:pic>
      <p:cxnSp>
        <p:nvCxnSpPr>
          <p:cNvPr id="10" name="直接连接符 9"/>
          <p:cNvCxnSpPr/>
          <p:nvPr/>
        </p:nvCxnSpPr>
        <p:spPr>
          <a:xfrm>
            <a:off x="2438400" y="666837"/>
            <a:ext cx="569595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8188" y="571329"/>
            <a:ext cx="3262312" cy="191016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59460" y="1750060"/>
            <a:ext cx="10731500" cy="46736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250000"/>
              </a:lnSpc>
            </a:pPr>
            <a:r>
              <a:rPr lang="en-US" altLang="zh-CN" sz="2000"/>
              <a:t>     依据上面识别出的需制定应对措施的风险源（</a:t>
            </a:r>
            <a:r>
              <a:rPr lang="en-US" altLang="zh-CN" sz="2000" b="1"/>
              <a:t>对于可接受的风险源不需要制定应对措施</a:t>
            </a:r>
            <a:r>
              <a:rPr lang="en-US" altLang="zh-CN" sz="2000"/>
              <a:t>），综合考虑各方面因素，选择适当的风险应对措施。一般来讲，风险应对措施可分为规避风险、消除风险源、转移风险（分担风险）、缓解风险（降低风险）、自留风险（接受风险、承担风险）和风险利用，可多种策略组合使用。</a:t>
            </a:r>
            <a:endParaRPr lang="en-US" altLang="zh-CN" sz="2000"/>
          </a:p>
          <a:p>
            <a:pPr>
              <a:lnSpc>
                <a:spcPct val="250000"/>
              </a:lnSpc>
            </a:pPr>
            <a:r>
              <a:rPr lang="en-US" altLang="zh-CN" sz="2000"/>
              <a:t>    在选择了风险应对措施之后，需要制定相应的风险应对计划，明确风险应对措施的实施细节，风险应对计划尽量不要单独列出，可考虑与组织的其他管理过程进行整合</a:t>
            </a:r>
            <a:endParaRPr lang="en-US" altLang="zh-CN" sz="2000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过程 1"/>
          <p:cNvSpPr/>
          <p:nvPr/>
        </p:nvSpPr>
        <p:spPr>
          <a:xfrm>
            <a:off x="631190" y="1038860"/>
            <a:ext cx="10989310" cy="5466080"/>
          </a:xfrm>
          <a:prstGeom prst="flowChartProcess">
            <a:avLst/>
          </a:prstGeom>
          <a:solidFill>
            <a:srgbClr val="004097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文本框 99"/>
          <p:cNvSpPr txBox="1"/>
          <p:nvPr/>
        </p:nvSpPr>
        <p:spPr>
          <a:xfrm>
            <a:off x="631190" y="1038860"/>
            <a:ext cx="10251440" cy="6038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355600" algn="just">
              <a:lnSpc>
                <a:spcPts val="4000"/>
              </a:lnSpc>
            </a:pPr>
            <a:r>
              <a:rPr lang="en-US" altLang="zh-CN" sz="2400" b="1">
                <a:latin typeface="+mn-ea"/>
                <a:cs typeface="微软雅黑" panose="020B0503020204020204" charset="-122"/>
              </a:rPr>
              <a:t> 2.9 风险沟通与报告要求</a:t>
            </a:r>
            <a:endParaRPr lang="en-US" altLang="zh-CN" sz="2400" b="1">
              <a:latin typeface="+mn-ea"/>
              <a:cs typeface="微软雅黑" panose="020B0503020204020204" charset="-122"/>
            </a:endParaRPr>
          </a:p>
        </p:txBody>
      </p:sp>
      <p:pic>
        <p:nvPicPr>
          <p:cNvPr id="9" name="图形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" y="468994"/>
            <a:ext cx="1600200" cy="395686"/>
          </a:xfrm>
          <a:prstGeom prst="rect">
            <a:avLst/>
          </a:prstGeom>
        </p:spPr>
      </p:pic>
      <p:cxnSp>
        <p:nvCxnSpPr>
          <p:cNvPr id="10" name="直接连接符 9"/>
          <p:cNvCxnSpPr/>
          <p:nvPr/>
        </p:nvCxnSpPr>
        <p:spPr>
          <a:xfrm>
            <a:off x="2438400" y="666837"/>
            <a:ext cx="569595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8188" y="571329"/>
            <a:ext cx="3262312" cy="191016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59460" y="1750060"/>
            <a:ext cx="10731500" cy="12865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70000"/>
              </a:lnSpc>
            </a:pPr>
            <a:r>
              <a:rPr lang="en-US" altLang="zh-CN"/>
              <a:t>     </a:t>
            </a:r>
            <a:r>
              <a:rPr sz="2000" dirty="0">
                <a:latin typeface="+mn-ea"/>
              </a:rPr>
              <a:t>描述怎样在各业务相关方之间协调和沟通风险管理信息，内容包括：沟通对象和范围、沟通方式、沟通与报告频率、时限、过程文件记录要求等。</a:t>
            </a:r>
            <a:endParaRPr sz="2000" dirty="0">
              <a:latin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759460" y="3143885"/>
            <a:ext cx="10251440" cy="6038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355600" algn="just">
              <a:lnSpc>
                <a:spcPts val="4000"/>
              </a:lnSpc>
            </a:pPr>
            <a:r>
              <a:rPr lang="en-US" altLang="zh-CN" sz="2400" b="1">
                <a:latin typeface="+mn-ea"/>
                <a:cs typeface="微软雅黑" panose="020B0503020204020204" charset="-122"/>
              </a:rPr>
              <a:t>2.10 风险管理费用与进度安排</a:t>
            </a:r>
            <a:endParaRPr lang="en-US" altLang="zh-CN" sz="2400" b="1">
              <a:latin typeface="+mn-ea"/>
              <a:cs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759460" y="3854450"/>
            <a:ext cx="10731500" cy="25692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80000"/>
              </a:lnSpc>
            </a:pPr>
            <a:r>
              <a:rPr lang="en-US" altLang="zh-CN"/>
              <a:t>   </a:t>
            </a:r>
            <a:r>
              <a:rPr lang="en-US" altLang="zh-CN" sz="2000"/>
              <a:t> </a:t>
            </a:r>
            <a:r>
              <a:rPr sz="2000"/>
              <a:t>本部分内容包括：</a:t>
            </a:r>
            <a:endParaRPr sz="2000"/>
          </a:p>
          <a:p>
            <a:pPr>
              <a:lnSpc>
                <a:spcPct val="180000"/>
              </a:lnSpc>
            </a:pPr>
            <a:r>
              <a:rPr sz="2000"/>
              <a:t> </a:t>
            </a:r>
            <a:r>
              <a:rPr lang="en-US" sz="2000"/>
              <a:t>    </a:t>
            </a:r>
            <a:r>
              <a:rPr sz="2000"/>
              <a:t>①风险管理活动预算及风险储备金的使用要求或方案</a:t>
            </a:r>
            <a:r>
              <a:rPr lang="zh-CN" sz="2000"/>
              <a:t>；</a:t>
            </a:r>
            <a:endParaRPr sz="2000"/>
          </a:p>
          <a:p>
            <a:pPr>
              <a:lnSpc>
                <a:spcPct val="180000"/>
              </a:lnSpc>
            </a:pPr>
            <a:r>
              <a:rPr lang="en-US" sz="2000"/>
              <a:t>     </a:t>
            </a:r>
            <a:r>
              <a:rPr sz="2000"/>
              <a:t>②风险评审或重大里程碑计划安排与要求，及进度应急储备的使用要求或方案</a:t>
            </a:r>
            <a:r>
              <a:rPr lang="zh-CN" sz="2000"/>
              <a:t>；</a:t>
            </a:r>
            <a:endParaRPr lang="zh-CN" sz="2000"/>
          </a:p>
          <a:p>
            <a:pPr>
              <a:lnSpc>
                <a:spcPct val="180000"/>
              </a:lnSpc>
            </a:pPr>
            <a:r>
              <a:rPr lang="zh-CN" sz="2000"/>
              <a:t> </a:t>
            </a:r>
            <a:r>
              <a:rPr lang="en-US" altLang="zh-CN" sz="2000"/>
              <a:t>    </a:t>
            </a:r>
            <a:r>
              <a:rPr sz="2000"/>
              <a:t>③风险管理培训计划与要求等。</a:t>
            </a:r>
            <a:endParaRPr sz="2000"/>
          </a:p>
        </p:txBody>
      </p:sp>
    </p:spTree>
    <p:custDataLst>
      <p:tags r:id="rId5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过程 1"/>
          <p:cNvSpPr/>
          <p:nvPr/>
        </p:nvSpPr>
        <p:spPr>
          <a:xfrm>
            <a:off x="631190" y="1038860"/>
            <a:ext cx="10989310" cy="5466080"/>
          </a:xfrm>
          <a:prstGeom prst="flowChartProcess">
            <a:avLst/>
          </a:prstGeom>
          <a:solidFill>
            <a:srgbClr val="004097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文本框 99"/>
          <p:cNvSpPr txBox="1"/>
          <p:nvPr/>
        </p:nvSpPr>
        <p:spPr>
          <a:xfrm>
            <a:off x="631190" y="1038860"/>
            <a:ext cx="10251440" cy="6038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355600" algn="just">
              <a:lnSpc>
                <a:spcPts val="4000"/>
              </a:lnSpc>
            </a:pPr>
            <a:r>
              <a:rPr lang="en-US" altLang="zh-CN" sz="2400" b="1">
                <a:latin typeface="+mn-ea"/>
                <a:cs typeface="微软雅黑" panose="020B0503020204020204" charset="-122"/>
              </a:rPr>
              <a:t>2.11 更改程序和历史记录</a:t>
            </a:r>
            <a:endParaRPr lang="en-US" altLang="zh-CN" sz="2400" b="1">
              <a:latin typeface="+mn-ea"/>
              <a:cs typeface="微软雅黑" panose="020B0503020204020204" charset="-122"/>
            </a:endParaRPr>
          </a:p>
        </p:txBody>
      </p:sp>
      <p:pic>
        <p:nvPicPr>
          <p:cNvPr id="9" name="图形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" y="468994"/>
            <a:ext cx="1600200" cy="395686"/>
          </a:xfrm>
          <a:prstGeom prst="rect">
            <a:avLst/>
          </a:prstGeom>
        </p:spPr>
      </p:pic>
      <p:cxnSp>
        <p:nvCxnSpPr>
          <p:cNvPr id="10" name="直接连接符 9"/>
          <p:cNvCxnSpPr/>
          <p:nvPr/>
        </p:nvCxnSpPr>
        <p:spPr>
          <a:xfrm>
            <a:off x="2438400" y="666837"/>
            <a:ext cx="569595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8188" y="571329"/>
            <a:ext cx="3262312" cy="191016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59460" y="1750060"/>
            <a:ext cx="10731500" cy="11366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250000"/>
              </a:lnSpc>
            </a:pPr>
            <a:r>
              <a:rPr lang="en-US" altLang="zh-CN"/>
              <a:t>   </a:t>
            </a:r>
            <a:r>
              <a:rPr lang="en-US" altLang="zh-CN" sz="2000"/>
              <a:t> </a:t>
            </a:r>
            <a:r>
              <a:rPr sz="2000"/>
              <a:t>描述风险管理计划更改程序，并记录历史变更情况或重大变更说明。</a:t>
            </a:r>
            <a:endParaRPr sz="2000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03580" y="2825115"/>
            <a:ext cx="10251440" cy="6038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355600" algn="just">
              <a:lnSpc>
                <a:spcPts val="4000"/>
              </a:lnSpc>
            </a:pPr>
            <a:r>
              <a:rPr lang="en-US" altLang="zh-CN" sz="2400" b="1">
                <a:latin typeface="+mn-ea"/>
                <a:cs typeface="微软雅黑" panose="020B0503020204020204" charset="-122"/>
              </a:rPr>
              <a:t>2.12 相关附件</a:t>
            </a:r>
            <a:endParaRPr lang="en-US" altLang="zh-CN" sz="2400" b="1">
              <a:latin typeface="+mn-ea"/>
              <a:cs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94740" y="3429000"/>
            <a:ext cx="10321290" cy="16300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250000"/>
              </a:lnSpc>
            </a:pPr>
            <a:r>
              <a:rPr sz="2000">
                <a:sym typeface="+mn-ea"/>
              </a:rPr>
              <a:t>根据项目需要，可能的附件包括：环境信息分析表、风险分解结构、各类文件模板、进度计划、来自其他方面的风险管理计划等。</a:t>
            </a:r>
            <a:endParaRPr sz="2000"/>
          </a:p>
        </p:txBody>
      </p:sp>
    </p:spTree>
    <p:custDataLst>
      <p:tags r:id="rId4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形 18"/>
          <p:cNvSpPr/>
          <p:nvPr/>
        </p:nvSpPr>
        <p:spPr>
          <a:xfrm>
            <a:off x="-4956" y="1041400"/>
            <a:ext cx="10350720" cy="5826991"/>
          </a:xfrm>
          <a:custGeom>
            <a:avLst/>
            <a:gdLst>
              <a:gd name="connsiteX0" fmla="*/ 7194233 w 7194232"/>
              <a:gd name="connsiteY0" fmla="*/ 0 h 4050030"/>
              <a:gd name="connsiteX1" fmla="*/ 5301615 w 7194232"/>
              <a:gd name="connsiteY1" fmla="*/ 4050030 h 4050030"/>
              <a:gd name="connsiteX2" fmla="*/ 0 w 7194232"/>
              <a:gd name="connsiteY2" fmla="*/ 4050030 h 4050030"/>
              <a:gd name="connsiteX3" fmla="*/ 0 w 7194232"/>
              <a:gd name="connsiteY3" fmla="*/ 3095625 h 4050030"/>
              <a:gd name="connsiteX4" fmla="*/ 1446848 w 7194232"/>
              <a:gd name="connsiteY4" fmla="*/ 0 h 4050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94232" h="4050030">
                <a:moveTo>
                  <a:pt x="7194233" y="0"/>
                </a:moveTo>
                <a:lnTo>
                  <a:pt x="5301615" y="4050030"/>
                </a:lnTo>
                <a:lnTo>
                  <a:pt x="0" y="4050030"/>
                </a:lnTo>
                <a:lnTo>
                  <a:pt x="0" y="3095625"/>
                </a:lnTo>
                <a:lnTo>
                  <a:pt x="1446848" y="0"/>
                </a:lnTo>
                <a:close/>
              </a:path>
            </a:pathLst>
          </a:custGeom>
          <a:solidFill>
            <a:schemeClr val="bg1">
              <a:lumMod val="95000"/>
              <a:alpha val="9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025446" y="3635748"/>
            <a:ext cx="8141109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4800" b="1" dirty="0">
                <a:solidFill>
                  <a:srgbClr val="004EA8"/>
                </a:solidFill>
              </a:rPr>
              <a:t>说明的问题</a:t>
            </a:r>
            <a:endParaRPr sz="4800" b="1" dirty="0">
              <a:solidFill>
                <a:srgbClr val="004EA8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025446" y="1979364"/>
            <a:ext cx="8141109" cy="1861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 dirty="0">
                <a:ln w="15875">
                  <a:noFill/>
                </a:ln>
                <a:solidFill>
                  <a:srgbClr val="004EA8"/>
                </a:solidFill>
              </a:rPr>
              <a:t>3</a:t>
            </a:r>
            <a:endParaRPr lang="en-US" altLang="zh-CN" sz="11500" dirty="0">
              <a:ln w="15875">
                <a:noFill/>
              </a:ln>
              <a:solidFill>
                <a:srgbClr val="004EA8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965802" y="2073293"/>
            <a:ext cx="4260396" cy="3180679"/>
            <a:chOff x="3913814" y="2036407"/>
            <a:chExt cx="4260396" cy="3180679"/>
          </a:xfrm>
        </p:grpSpPr>
        <p:grpSp>
          <p:nvGrpSpPr>
            <p:cNvPr id="5" name="组合 4"/>
            <p:cNvGrpSpPr/>
            <p:nvPr/>
          </p:nvGrpSpPr>
          <p:grpSpPr>
            <a:xfrm>
              <a:off x="4093025" y="2084032"/>
              <a:ext cx="4005946" cy="3083823"/>
              <a:chOff x="2107933" y="2204185"/>
              <a:chExt cx="7960092" cy="3697687"/>
            </a:xfrm>
          </p:grpSpPr>
          <p:cxnSp>
            <p:nvCxnSpPr>
              <p:cNvPr id="8" name="直接连接符 7"/>
              <p:cNvCxnSpPr/>
              <p:nvPr/>
            </p:nvCxnSpPr>
            <p:spPr>
              <a:xfrm>
                <a:off x="2107933" y="2204185"/>
                <a:ext cx="7960092" cy="0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>
                <a:off x="2107933" y="5901872"/>
                <a:ext cx="7960092" cy="0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0" name="图形 9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3913814" y="2036407"/>
              <a:ext cx="428625" cy="95250"/>
            </a:xfrm>
            <a:prstGeom prst="rect">
              <a:avLst/>
            </a:prstGeom>
          </p:spPr>
        </p:pic>
        <p:pic>
          <p:nvPicPr>
            <p:cNvPr id="11" name="图形 10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745585" y="5121836"/>
              <a:ext cx="428625" cy="9525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过程 1"/>
          <p:cNvSpPr/>
          <p:nvPr/>
        </p:nvSpPr>
        <p:spPr>
          <a:xfrm>
            <a:off x="631190" y="1038860"/>
            <a:ext cx="10989310" cy="5466080"/>
          </a:xfrm>
          <a:prstGeom prst="flowChartProcess">
            <a:avLst/>
          </a:prstGeom>
          <a:solidFill>
            <a:srgbClr val="004097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文本框 99"/>
          <p:cNvSpPr txBox="1"/>
          <p:nvPr/>
        </p:nvSpPr>
        <p:spPr>
          <a:xfrm>
            <a:off x="631190" y="980440"/>
            <a:ext cx="10251440" cy="6038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355600" algn="just">
              <a:lnSpc>
                <a:spcPts val="4000"/>
              </a:lnSpc>
            </a:pPr>
            <a:r>
              <a:rPr lang="en-US" altLang="zh-CN" sz="2400" b="1">
                <a:latin typeface="+mn-ea"/>
                <a:cs typeface="微软雅黑" panose="020B0503020204020204" charset="-122"/>
              </a:rPr>
              <a:t>3.1 事实求是</a:t>
            </a:r>
            <a:endParaRPr lang="en-US" altLang="zh-CN" sz="2400" b="1">
              <a:latin typeface="+mn-ea"/>
              <a:cs typeface="微软雅黑" panose="020B0503020204020204" charset="-122"/>
            </a:endParaRPr>
          </a:p>
        </p:txBody>
      </p:sp>
      <p:pic>
        <p:nvPicPr>
          <p:cNvPr id="9" name="图形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" y="468994"/>
            <a:ext cx="1600200" cy="395686"/>
          </a:xfrm>
          <a:prstGeom prst="rect">
            <a:avLst/>
          </a:prstGeom>
        </p:spPr>
      </p:pic>
      <p:cxnSp>
        <p:nvCxnSpPr>
          <p:cNvPr id="10" name="直接连接符 9"/>
          <p:cNvCxnSpPr/>
          <p:nvPr/>
        </p:nvCxnSpPr>
        <p:spPr>
          <a:xfrm>
            <a:off x="2438400" y="666837"/>
            <a:ext cx="569595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8188" y="571329"/>
            <a:ext cx="3262312" cy="191016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59460" y="1584325"/>
            <a:ext cx="10731500" cy="49206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60000"/>
              </a:lnSpc>
            </a:pPr>
            <a:r>
              <a:rPr lang="en-US" altLang="zh-CN"/>
              <a:t>     从技术上讲，搞清楚风险管理计划的内容和要求并不困难，但是不是学会了这些内容就可以做好装备研制项目的风险管理了呢？</a:t>
            </a:r>
            <a:endParaRPr lang="en-US" altLang="zh-CN"/>
          </a:p>
          <a:p>
            <a:pPr>
              <a:lnSpc>
                <a:spcPct val="160000"/>
              </a:lnSpc>
            </a:pPr>
            <a:r>
              <a:rPr lang="en-US" altLang="zh-CN"/>
              <a:t>     事实绝非如此，搞清楚装备研制过程的风险管理知识并不困难，但怎么在装备研制过程中实施有效的风险管理就是另外一回事了。在基于GJB 9001C-2017标准的体系换版时，绝大部分企业都进行了风险管理的培训，但笔者在多次审核过程中还是发现了五花八门的风险管理问题，如未从技术、进度、经费、质量等角度全方位识别风险造成风险识别不全面；销售/采购合同评审时风险识别很多时候是“无风险”；项目实施过程中针对进度拖期做了大量沟通，但风险管理中却没有进度风险的典型两张皮现象；装备研制各个阶段的风险识别和应对措施完全一致等等，充分反映了装备研制风险管理只为应付审核的形式化现状，并且很多时候达不到认认真真走形式的程度。</a:t>
            </a:r>
            <a:endParaRPr lang="en-US" altLang="zh-CN"/>
          </a:p>
          <a:p>
            <a:pPr>
              <a:lnSpc>
                <a:spcPct val="160000"/>
              </a:lnSpc>
            </a:pPr>
            <a:r>
              <a:rPr lang="en-US" altLang="zh-CN">
                <a:sym typeface="+mn-ea"/>
              </a:rPr>
              <a:t>     造成这种问题的原因当然是多方面的，但要想做好风险管理工作，一定要结合企业内外部环境和要求实事求是地去做，才能把风险管理工作落到实处。</a:t>
            </a:r>
            <a:endParaRPr b="1" dirty="0">
              <a:cs typeface="+mn-lt"/>
            </a:endParaRPr>
          </a:p>
          <a:p>
            <a:pPr>
              <a:lnSpc>
                <a:spcPct val="170000"/>
              </a:lnSpc>
            </a:pPr>
            <a:endParaRPr lang="en-US" altLang="zh-CN"/>
          </a:p>
        </p:txBody>
      </p:sp>
    </p:spTree>
    <p:custDataLst>
      <p:tags r:id="rId3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过程 1"/>
          <p:cNvSpPr/>
          <p:nvPr/>
        </p:nvSpPr>
        <p:spPr>
          <a:xfrm>
            <a:off x="631190" y="1038860"/>
            <a:ext cx="10989310" cy="5466080"/>
          </a:xfrm>
          <a:prstGeom prst="flowChartProcess">
            <a:avLst/>
          </a:prstGeom>
          <a:solidFill>
            <a:srgbClr val="004097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文本框 99"/>
          <p:cNvSpPr txBox="1"/>
          <p:nvPr/>
        </p:nvSpPr>
        <p:spPr>
          <a:xfrm>
            <a:off x="631190" y="1038860"/>
            <a:ext cx="10251440" cy="6038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355600" algn="just">
              <a:lnSpc>
                <a:spcPts val="4000"/>
              </a:lnSpc>
            </a:pPr>
            <a:r>
              <a:rPr lang="en-US" altLang="zh-CN" sz="2400" b="1">
                <a:latin typeface="+mn-ea"/>
                <a:cs typeface="微软雅黑" panose="020B0503020204020204" charset="-122"/>
              </a:rPr>
              <a:t>3.2风险的动态管理机制</a:t>
            </a:r>
            <a:endParaRPr lang="en-US" altLang="zh-CN" sz="2400" b="1">
              <a:latin typeface="+mn-ea"/>
              <a:cs typeface="微软雅黑" panose="020B0503020204020204" charset="-122"/>
            </a:endParaRPr>
          </a:p>
        </p:txBody>
      </p:sp>
      <p:pic>
        <p:nvPicPr>
          <p:cNvPr id="9" name="图形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" y="468994"/>
            <a:ext cx="1600200" cy="395686"/>
          </a:xfrm>
          <a:prstGeom prst="rect">
            <a:avLst/>
          </a:prstGeom>
        </p:spPr>
      </p:pic>
      <p:cxnSp>
        <p:nvCxnSpPr>
          <p:cNvPr id="10" name="直接连接符 9"/>
          <p:cNvCxnSpPr/>
          <p:nvPr/>
        </p:nvCxnSpPr>
        <p:spPr>
          <a:xfrm>
            <a:off x="2438400" y="666837"/>
            <a:ext cx="569595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8188" y="571329"/>
            <a:ext cx="3262312" cy="191016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59460" y="1750060"/>
            <a:ext cx="10731500" cy="46736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250000"/>
              </a:lnSpc>
            </a:pPr>
            <a:r>
              <a:rPr lang="en-US" altLang="zh-CN"/>
              <a:t>    </a:t>
            </a:r>
            <a:r>
              <a:rPr lang="en-US" altLang="zh-CN" sz="2000"/>
              <a:t>随着项目的进展，风险是动态变化的，有些风险可能逐渐消失了（应对措施有效），有些风险可能变成了事实（应对措施无效），也可能出现了一些新的风险，这就要求企业建立动态的风险管理机制。这个动态包括两层涵义：一是分阶段的风险管理，每一阶段的风险分析报告，需要先对上一阶段的风险应对措施有效性进行评价，再识别本阶段新产生的风险，一并进行分析和评价；二是在必要时，应该对风险管理计划进行更新，确保其适用性。</a:t>
            </a:r>
            <a:endParaRPr lang="en-US" altLang="zh-CN" sz="2000" b="1" dirty="0">
              <a:cs typeface="+mn-lt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形 18"/>
          <p:cNvSpPr/>
          <p:nvPr/>
        </p:nvSpPr>
        <p:spPr>
          <a:xfrm>
            <a:off x="-4956" y="1041400"/>
            <a:ext cx="10350720" cy="5826991"/>
          </a:xfrm>
          <a:custGeom>
            <a:avLst/>
            <a:gdLst>
              <a:gd name="connsiteX0" fmla="*/ 7194233 w 7194232"/>
              <a:gd name="connsiteY0" fmla="*/ 0 h 4050030"/>
              <a:gd name="connsiteX1" fmla="*/ 5301615 w 7194232"/>
              <a:gd name="connsiteY1" fmla="*/ 4050030 h 4050030"/>
              <a:gd name="connsiteX2" fmla="*/ 0 w 7194232"/>
              <a:gd name="connsiteY2" fmla="*/ 4050030 h 4050030"/>
              <a:gd name="connsiteX3" fmla="*/ 0 w 7194232"/>
              <a:gd name="connsiteY3" fmla="*/ 3095625 h 4050030"/>
              <a:gd name="connsiteX4" fmla="*/ 1446848 w 7194232"/>
              <a:gd name="connsiteY4" fmla="*/ 0 h 4050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94232" h="4050030">
                <a:moveTo>
                  <a:pt x="7194233" y="0"/>
                </a:moveTo>
                <a:lnTo>
                  <a:pt x="5301615" y="4050030"/>
                </a:lnTo>
                <a:lnTo>
                  <a:pt x="0" y="4050030"/>
                </a:lnTo>
                <a:lnTo>
                  <a:pt x="0" y="3095625"/>
                </a:lnTo>
                <a:lnTo>
                  <a:pt x="1446848" y="0"/>
                </a:lnTo>
                <a:close/>
              </a:path>
            </a:pathLst>
          </a:custGeom>
          <a:solidFill>
            <a:schemeClr val="bg1">
              <a:lumMod val="95000"/>
              <a:alpha val="9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096010" y="3636010"/>
            <a:ext cx="998156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4800" b="1" dirty="0">
                <a:solidFill>
                  <a:srgbClr val="004EA8"/>
                </a:solidFill>
              </a:rPr>
              <a:t>总结</a:t>
            </a:r>
            <a:endParaRPr lang="zh-CN" sz="4800" b="1" dirty="0">
              <a:solidFill>
                <a:srgbClr val="004EA8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025446" y="1979364"/>
            <a:ext cx="8141109" cy="1861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 dirty="0">
                <a:ln w="15875">
                  <a:noFill/>
                </a:ln>
                <a:solidFill>
                  <a:srgbClr val="004EA8"/>
                </a:solidFill>
              </a:rPr>
              <a:t>4</a:t>
            </a:r>
            <a:endParaRPr lang="en-US" altLang="zh-CN" sz="11500" dirty="0">
              <a:ln w="15875">
                <a:noFill/>
              </a:ln>
              <a:solidFill>
                <a:srgbClr val="004EA8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965802" y="2073293"/>
            <a:ext cx="4260396" cy="3380069"/>
            <a:chOff x="3913814" y="2036407"/>
            <a:chExt cx="4260396" cy="3380069"/>
          </a:xfrm>
        </p:grpSpPr>
        <p:grpSp>
          <p:nvGrpSpPr>
            <p:cNvPr id="5" name="组合 4"/>
            <p:cNvGrpSpPr/>
            <p:nvPr/>
          </p:nvGrpSpPr>
          <p:grpSpPr>
            <a:xfrm>
              <a:off x="4093025" y="2084032"/>
              <a:ext cx="4005946" cy="3283213"/>
              <a:chOff x="2107933" y="2204185"/>
              <a:chExt cx="7960092" cy="3936767"/>
            </a:xfrm>
          </p:grpSpPr>
          <p:cxnSp>
            <p:nvCxnSpPr>
              <p:cNvPr id="8" name="直接连接符 7"/>
              <p:cNvCxnSpPr/>
              <p:nvPr/>
            </p:nvCxnSpPr>
            <p:spPr>
              <a:xfrm>
                <a:off x="2107933" y="2204185"/>
                <a:ext cx="7960092" cy="0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>
                <a:off x="2107933" y="6140952"/>
                <a:ext cx="7960092" cy="0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0" name="图形 9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3913814" y="2036407"/>
              <a:ext cx="428625" cy="95250"/>
            </a:xfrm>
            <a:prstGeom prst="rect">
              <a:avLst/>
            </a:prstGeom>
          </p:spPr>
        </p:pic>
        <p:pic>
          <p:nvPicPr>
            <p:cNvPr id="11" name="图形 10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745585" y="5321226"/>
              <a:ext cx="428625" cy="9525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过程 1"/>
          <p:cNvSpPr/>
          <p:nvPr/>
        </p:nvSpPr>
        <p:spPr>
          <a:xfrm>
            <a:off x="631190" y="1038860"/>
            <a:ext cx="10989310" cy="5466080"/>
          </a:xfrm>
          <a:prstGeom prst="flowChartProcess">
            <a:avLst/>
          </a:prstGeom>
          <a:solidFill>
            <a:srgbClr val="004097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文本框 99"/>
          <p:cNvSpPr txBox="1"/>
          <p:nvPr/>
        </p:nvSpPr>
        <p:spPr>
          <a:xfrm>
            <a:off x="631190" y="1038860"/>
            <a:ext cx="10251440" cy="6038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355600" algn="just">
              <a:lnSpc>
                <a:spcPts val="4000"/>
              </a:lnSpc>
            </a:pPr>
            <a:endParaRPr lang="en-US" altLang="zh-CN" sz="2400" b="1">
              <a:latin typeface="+mn-ea"/>
              <a:cs typeface="微软雅黑" panose="020B0503020204020204" charset="-122"/>
            </a:endParaRPr>
          </a:p>
        </p:txBody>
      </p:sp>
      <p:pic>
        <p:nvPicPr>
          <p:cNvPr id="9" name="图形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" y="468994"/>
            <a:ext cx="1600200" cy="395686"/>
          </a:xfrm>
          <a:prstGeom prst="rect">
            <a:avLst/>
          </a:prstGeom>
        </p:spPr>
      </p:pic>
      <p:cxnSp>
        <p:nvCxnSpPr>
          <p:cNvPr id="10" name="直接连接符 9"/>
          <p:cNvCxnSpPr/>
          <p:nvPr/>
        </p:nvCxnSpPr>
        <p:spPr>
          <a:xfrm>
            <a:off x="2438400" y="666837"/>
            <a:ext cx="569595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8188" y="571329"/>
            <a:ext cx="3262312" cy="191016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59460" y="1750060"/>
            <a:ext cx="10731500" cy="46736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280000"/>
              </a:lnSpc>
            </a:pPr>
            <a:r>
              <a:rPr lang="en-US" altLang="zh-CN"/>
              <a:t>    </a:t>
            </a:r>
            <a:r>
              <a:rPr lang="en-US" altLang="zh-CN" sz="2000"/>
              <a:t>风险管理计划是一个项目风险管理的指导文件，是有效风险管理的开端。一般风险管理计划应包括：</a:t>
            </a:r>
            <a:r>
              <a:rPr lang="en-US" altLang="zh-CN" sz="2000" b="1"/>
              <a:t>项目概述、风险管理策略、组织和职责、风险准则、风险评估和应对、风险沟通等相关内容</a:t>
            </a:r>
            <a:r>
              <a:rPr lang="en-US" altLang="zh-CN" sz="2000"/>
              <a:t>。在编制风险管理计划过程中，要关注实事求是和动态管理两项原则，才能把风险管理工作落在实处。</a:t>
            </a:r>
            <a:endParaRPr lang="en-US" altLang="zh-CN" sz="2000"/>
          </a:p>
        </p:txBody>
      </p:sp>
    </p:spTree>
    <p:custDataLst>
      <p:tags r:id="rId3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" name="图形 18"/>
          <p:cNvSpPr/>
          <p:nvPr>
            <p:custDataLst>
              <p:tags r:id="rId1"/>
            </p:custDataLst>
          </p:nvPr>
        </p:nvSpPr>
        <p:spPr>
          <a:xfrm>
            <a:off x="-5080" y="1041400"/>
            <a:ext cx="10608310" cy="5826760"/>
          </a:xfrm>
          <a:custGeom>
            <a:avLst/>
            <a:gdLst>
              <a:gd name="connsiteX0" fmla="*/ 7194233 w 7194232"/>
              <a:gd name="connsiteY0" fmla="*/ 0 h 4050030"/>
              <a:gd name="connsiteX1" fmla="*/ 5301615 w 7194232"/>
              <a:gd name="connsiteY1" fmla="*/ 4050030 h 4050030"/>
              <a:gd name="connsiteX2" fmla="*/ 0 w 7194232"/>
              <a:gd name="connsiteY2" fmla="*/ 4050030 h 4050030"/>
              <a:gd name="connsiteX3" fmla="*/ 0 w 7194232"/>
              <a:gd name="connsiteY3" fmla="*/ 3095625 h 4050030"/>
              <a:gd name="connsiteX4" fmla="*/ 1446848 w 7194232"/>
              <a:gd name="connsiteY4" fmla="*/ 0 h 4050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94232" h="4050030">
                <a:moveTo>
                  <a:pt x="7194233" y="0"/>
                </a:moveTo>
                <a:lnTo>
                  <a:pt x="5301615" y="4050030"/>
                </a:lnTo>
                <a:lnTo>
                  <a:pt x="0" y="4050030"/>
                </a:lnTo>
                <a:lnTo>
                  <a:pt x="0" y="3095625"/>
                </a:lnTo>
                <a:lnTo>
                  <a:pt x="1446848" y="0"/>
                </a:lnTo>
                <a:close/>
              </a:path>
            </a:pathLst>
          </a:custGeom>
          <a:solidFill>
            <a:srgbClr val="004EA8"/>
          </a:solidFill>
          <a:ln w="9525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1797685" y="2295525"/>
            <a:ext cx="714248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感谢大家参与学习，欢迎提出宝贵意见。</a:t>
            </a:r>
            <a:endParaRPr lang="en-US" altLang="zh-CN" sz="3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lvl="0" indent="0" algn="ctr" eaLnBrk="1" hangingPunct="1">
              <a:spcBef>
                <a:spcPct val="0"/>
              </a:spcBef>
              <a:buNone/>
            </a:pPr>
            <a:endParaRPr lang="zh-CN" altLang="en-US" sz="3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祝大家身体健康、工作顺利！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1875" y="5899785"/>
            <a:ext cx="3286125" cy="44704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UNIT_SUBTYPE" val="a"/>
  <p:tag name="KSO_WM_UNIT_PRESET_TEXT" val="LOREM IPSUM DOLOR"/>
  <p:tag name="KSO_WM_UNIT_NOCLEAR" val="0"/>
  <p:tag name="KSO_WM_UNIT_VALUE" val="2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custom20181613_9*l_h_f*1_1_1"/>
  <p:tag name="KSO_WM_TEMPLATE_CATEGORY" val="custom"/>
  <p:tag name="KSO_WM_TEMPLATE_INDEX" val="20181613"/>
  <p:tag name="KSO_WM_UNIT_LAYERLEVEL" val="1_1_1"/>
  <p:tag name="KSO_WM_TAG_VERSION" val="1.0"/>
  <p:tag name="KSO_WM_BEAUTIFY_FLAG" val="#wm#"/>
  <p:tag name="KSO_WM_UNIT_TEXT_FILL_FORE_SCHEMECOLOR_INDEX" val="13"/>
  <p:tag name="KSO_WM_UNIT_TEXT_FILL_TYPE" val="1"/>
  <p:tag name="KSO_WM_UNIT_USESOURCEFORMAT_APPLY" val="1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180447"/>
  <p:tag name="KSO_WM_SPECIAL_SOURCE" val="bdnull"/>
</p:tagLst>
</file>

<file path=ppt/tags/tag69.xml><?xml version="1.0" encoding="utf-8"?>
<p:tagLst xmlns:p="http://schemas.openxmlformats.org/presentationml/2006/main">
  <p:tag name="KSO_WM_BEAUTIFY_FLAG" val="#wm#"/>
  <p:tag name="KSO_WM_TEMPLATE_CATEGORY" val="custom"/>
  <p:tag name="KSO_WM_TEMPLATE_INDEX" val="20180447"/>
  <p:tag name="KSO_WM_SPECIAL_SOURCE" val="bdnull"/>
</p:tagLst>
</file>

<file path=ppt/tags/tag70.xml><?xml version="1.0" encoding="utf-8"?>
<p:tagLst xmlns:p="http://schemas.openxmlformats.org/presentationml/2006/main">
  <p:tag name="KSO_WM_BEAUTIFY_FLAG" val="#wm#"/>
  <p:tag name="KSO_WM_TEMPLATE_CATEGORY" val="custom"/>
  <p:tag name="KSO_WM_TEMPLATE_INDEX" val="20180447"/>
  <p:tag name="KSO_WM_SPECIAL_SOURCE" val="bdnull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#wm#"/>
  <p:tag name="KSO_WM_TEMPLATE_CATEGORY" val="custom"/>
  <p:tag name="KSO_WM_TEMPLATE_INDEX" val="20180447"/>
  <p:tag name="KSO_WM_SPECIAL_SOURCE" val="bdnull"/>
</p:tagLst>
</file>

<file path=ppt/tags/tag73.xml><?xml version="1.0" encoding="utf-8"?>
<p:tagLst xmlns:p="http://schemas.openxmlformats.org/presentationml/2006/main">
  <p:tag name="KSO_WM_BEAUTIFY_FLAG" val="#wm#"/>
  <p:tag name="KSO_WM_TEMPLATE_CATEGORY" val="custom"/>
  <p:tag name="KSO_WM_TEMPLATE_INDEX" val="20180447"/>
  <p:tag name="KSO_WM_SPECIAL_SOURCE" val="bdnull"/>
</p:tagLst>
</file>

<file path=ppt/tags/tag74.xml><?xml version="1.0" encoding="utf-8"?>
<p:tagLst xmlns:p="http://schemas.openxmlformats.org/presentationml/2006/main">
  <p:tag name="KSO_WM_BEAUTIFY_FLAG" val="#wm#"/>
  <p:tag name="KSO_WM_TEMPLATE_CATEGORY" val="custom"/>
  <p:tag name="KSO_WM_TEMPLATE_INDEX" val="20180447"/>
  <p:tag name="KSO_WM_SPECIAL_SOURCE" val="bdnull"/>
</p:tagLst>
</file>

<file path=ppt/tags/tag75.xml><?xml version="1.0" encoding="utf-8"?>
<p:tagLst xmlns:p="http://schemas.openxmlformats.org/presentationml/2006/main">
  <p:tag name="KSO_WM_BEAUTIFY_FLAG" val="#wm#"/>
  <p:tag name="KSO_WM_TEMPLATE_CATEGORY" val="custom"/>
  <p:tag name="KSO_WM_TEMPLATE_INDEX" val="20180447"/>
  <p:tag name="KSO_WM_SPECIAL_SOURCE" val="bdnull"/>
</p:tagLst>
</file>

<file path=ppt/tags/tag76.xml><?xml version="1.0" encoding="utf-8"?>
<p:tagLst xmlns:p="http://schemas.openxmlformats.org/presentationml/2006/main">
  <p:tag name="TABLE_ENDDRAG_ORIGIN_RECT" val="834*295"/>
  <p:tag name="TABLE_ENDDRAG_RECT" val="72*181*834*295"/>
</p:tagLst>
</file>

<file path=ppt/tags/tag77.xml><?xml version="1.0" encoding="utf-8"?>
<p:tagLst xmlns:p="http://schemas.openxmlformats.org/presentationml/2006/main">
  <p:tag name="KSO_WM_BEAUTIFY_FLAG" val="#wm#"/>
  <p:tag name="KSO_WM_TEMPLATE_CATEGORY" val="custom"/>
  <p:tag name="KSO_WM_TEMPLATE_INDEX" val="20180447"/>
  <p:tag name="KSO_WM_SPECIAL_SOURCE" val="bdnull"/>
</p:tagLst>
</file>

<file path=ppt/tags/tag78.xml><?xml version="1.0" encoding="utf-8"?>
<p:tagLst xmlns:p="http://schemas.openxmlformats.org/presentationml/2006/main">
  <p:tag name="TABLE_ENDDRAG_ORIGIN_RECT" val="884*377"/>
  <p:tag name="TABLE_ENDDRAG_RECT" val="45*123*884*377"/>
</p:tagLst>
</file>

<file path=ppt/tags/tag79.xml><?xml version="1.0" encoding="utf-8"?>
<p:tagLst xmlns:p="http://schemas.openxmlformats.org/presentationml/2006/main">
  <p:tag name="KSO_WM_BEAUTIFY_FLAG" val="#wm#"/>
  <p:tag name="KSO_WM_TEMPLATE_CATEGORY" val="custom"/>
  <p:tag name="KSO_WM_TEMPLATE_INDEX" val="20180447"/>
  <p:tag name="KSO_WM_SPECIAL_SOURCE" val="bdnull"/>
</p:tagLst>
</file>

<file path=ppt/tags/tag80.xml><?xml version="1.0" encoding="utf-8"?>
<p:tagLst xmlns:p="http://schemas.openxmlformats.org/presentationml/2006/main">
  <p:tag name="KSO_WM_BEAUTIFY_FLAG" val="#wm#"/>
  <p:tag name="KSO_WM_TEMPLATE_CATEGORY" val="custom"/>
  <p:tag name="KSO_WM_TEMPLATE_INDEX" val="20180447"/>
  <p:tag name="KSO_WM_SPECIAL_SOURCE" val="bdnull"/>
</p:tagLst>
</file>

<file path=ppt/tags/tag81.xml><?xml version="1.0" encoding="utf-8"?>
<p:tagLst xmlns:p="http://schemas.openxmlformats.org/presentationml/2006/main">
  <p:tag name="TABLE_ENDDRAG_ORIGIN_RECT" val="707*268"/>
  <p:tag name="TABLE_ENDDRAG_RECT" val="116*192*707*268"/>
</p:tagLst>
</file>

<file path=ppt/tags/tag82.xml><?xml version="1.0" encoding="utf-8"?>
<p:tagLst xmlns:p="http://schemas.openxmlformats.org/presentationml/2006/main">
  <p:tag name="KSO_WM_BEAUTIFY_FLAG" val="#wm#"/>
  <p:tag name="KSO_WM_TEMPLATE_CATEGORY" val="custom"/>
  <p:tag name="KSO_WM_TEMPLATE_INDEX" val="20180447"/>
  <p:tag name="KSO_WM_SPECIAL_SOURCE" val="bdnull"/>
</p:tagLst>
</file>

<file path=ppt/tags/tag83.xml><?xml version="1.0" encoding="utf-8"?>
<p:tagLst xmlns:p="http://schemas.openxmlformats.org/presentationml/2006/main">
  <p:tag name="KSO_WM_BEAUTIFY_FLAG" val="#wm#"/>
  <p:tag name="KSO_WM_TEMPLATE_CATEGORY" val="custom"/>
  <p:tag name="KSO_WM_TEMPLATE_INDEX" val="20180447"/>
  <p:tag name="KSO_WM_SPECIAL_SOURCE" val="bdnull"/>
</p:tagLst>
</file>

<file path=ppt/tags/tag84.xml><?xml version="1.0" encoding="utf-8"?>
<p:tagLst xmlns:p="http://schemas.openxmlformats.org/presentationml/2006/main">
  <p:tag name="KSO_WM_BEAUTIFY_FLAG" val="#wm#"/>
  <p:tag name="KSO_WM_TEMPLATE_CATEGORY" val="custom"/>
  <p:tag name="KSO_WM_TEMPLATE_INDEX" val="20180447"/>
  <p:tag name="KSO_WM_SPECIAL_SOURCE" val="bdnull"/>
</p:tagLst>
</file>

<file path=ppt/tags/tag85.xml><?xml version="1.0" encoding="utf-8"?>
<p:tagLst xmlns:p="http://schemas.openxmlformats.org/presentationml/2006/main">
  <p:tag name="TABLE_ENDDRAG_ORIGIN_RECT" val="805*92"/>
  <p:tag name="TABLE_ENDDRAG_RECT" val="88*167*805*92"/>
  <p:tag name="KSO_WM_BEAUTIFY_FLAG" val=""/>
</p:tagLst>
</file>

<file path=ppt/tags/tag86.xml><?xml version="1.0" encoding="utf-8"?>
<p:tagLst xmlns:p="http://schemas.openxmlformats.org/presentationml/2006/main">
  <p:tag name="KSO_WM_BEAUTIFY_FLAG" val="#wm#"/>
  <p:tag name="KSO_WM_TEMPLATE_CATEGORY" val="custom"/>
  <p:tag name="KSO_WM_TEMPLATE_INDEX" val="20180447"/>
  <p:tag name="KSO_WM_SPECIAL_SOURCE" val="bdnull"/>
</p:tagLst>
</file>

<file path=ppt/tags/tag87.xml><?xml version="1.0" encoding="utf-8"?>
<p:tagLst xmlns:p="http://schemas.openxmlformats.org/presentationml/2006/main">
  <p:tag name="KSO_WM_BEAUTIFY_FLAG" val="#wm#"/>
  <p:tag name="KSO_WM_TEMPLATE_CATEGORY" val="custom"/>
  <p:tag name="KSO_WM_TEMPLATE_INDEX" val="20180447"/>
  <p:tag name="KSO_WM_SPECIAL_SOURCE" val="bdnull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BEAUTIFY_FLAG" val="#wm#"/>
  <p:tag name="KSO_WM_TEMPLATE_CATEGORY" val="custom"/>
  <p:tag name="KSO_WM_TEMPLATE_INDEX" val="20180447"/>
  <p:tag name="KSO_WM_SPECIAL_SOURCE" val="bdnull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KSO_WM_BEAUTIFY_FLAG" val="#wm#"/>
  <p:tag name="KSO_WM_TEMPLATE_CATEGORY" val="custom"/>
  <p:tag name="KSO_WM_TEMPLATE_INDEX" val="20180447"/>
  <p:tag name="KSO_WM_SPECIAL_SOURCE" val="bdnull"/>
</p:tagLst>
</file>

<file path=ppt/tags/tag93.xml><?xml version="1.0" encoding="utf-8"?>
<p:tagLst xmlns:p="http://schemas.openxmlformats.org/presentationml/2006/main">
  <p:tag name="KSO_WM_BEAUTIFY_FLAG" val="#wm#"/>
  <p:tag name="KSO_WM_TEMPLATE_CATEGORY" val="custom"/>
  <p:tag name="KSO_WM_TEMPLATE_INDEX" val="20180447"/>
  <p:tag name="KSO_WM_SPECIAL_SOURCE" val="bdnull"/>
</p:tagLst>
</file>

<file path=ppt/tags/tag94.xml><?xml version="1.0" encoding="utf-8"?>
<p:tagLst xmlns:p="http://schemas.openxmlformats.org/presentationml/2006/main">
  <p:tag name="KSO_WM_BEAUTIFY_FLAG" val="#wm#"/>
  <p:tag name="KSO_WM_TEMPLATE_CATEGORY" val="custom"/>
  <p:tag name="KSO_WM_TEMPLATE_INDEX" val="20180447"/>
  <p:tag name="KSO_WM_SPECIAL_SOURCE" val="bdnull"/>
</p:tagLst>
</file>

<file path=ppt/tags/tag95.xml><?xml version="1.0" encoding="utf-8"?>
<p:tagLst xmlns:p="http://schemas.openxmlformats.org/presentationml/2006/main">
  <p:tag name="KSO_WM_BEAUTIFY_FLAG" val="#wm#"/>
  <p:tag name="KSO_WM_TEMPLATE_CATEGORY" val="custom"/>
  <p:tag name="KSO_WM_TEMPLATE_INDEX" val="20180447"/>
  <p:tag name="KSO_WM_SPECIAL_SOURCE" val="bdnull"/>
</p:tagLst>
</file>

<file path=ppt/tags/tag96.xml><?xml version="1.0" encoding="utf-8"?>
<p:tagLst xmlns:p="http://schemas.openxmlformats.org/presentationml/2006/main">
  <p:tag name="KSO_WM_BEAUTIFY_FLAG" val=""/>
</p:tagLst>
</file>

<file path=ppt/tags/tag97.xml><?xml version="1.0" encoding="utf-8"?>
<p:tagLst xmlns:p="http://schemas.openxmlformats.org/presentationml/2006/main">
  <p:tag name="KSO_WM_BEAUTIFY_FLAG" val=""/>
</p:tagLst>
</file>

<file path=ppt/tags/tag98.xml><?xml version="1.0" encoding="utf-8"?>
<p:tagLst xmlns:p="http://schemas.openxmlformats.org/presentationml/2006/main">
  <p:tag name="COMMONDATA" val="eyJoZGlkIjoiODIyNzdjMjg2YzE4MmEyZTJkOTRmOWJhOGU1ZTQ3YjIifQ=="/>
  <p:tag name="KSO_WPP_MARK_KEY" val="52c51122-89fe-4857-8a46-2bd70ed6568d"/>
  <p:tag name="commondata" val="eyJoZGlkIjoiODVhZWQyY2RmMjVmNDg3NGRhMTQ2ZjExN2I0N2NjNGE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/>
            </a:gs>
            <a:gs pos="100000">
              <a:schemeClr val="phClr">
                <a:lumMod val="85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4859</Words>
  <Application>WPS 演示</Application>
  <PresentationFormat>宽屏</PresentationFormat>
  <Paragraphs>459</Paragraphs>
  <Slides>30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9" baseType="lpstr">
      <vt:lpstr>Arial</vt:lpstr>
      <vt:lpstr>宋体</vt:lpstr>
      <vt:lpstr>Wingdings</vt:lpstr>
      <vt:lpstr>Wingdings</vt:lpstr>
      <vt:lpstr>微软雅黑</vt:lpstr>
      <vt:lpstr>Impact</vt:lpstr>
      <vt:lpstr>Calibri</vt:lpstr>
      <vt:lpstr>Arial Unicode MS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WPS_1667446486</cp:lastModifiedBy>
  <cp:revision>832</cp:revision>
  <dcterms:created xsi:type="dcterms:W3CDTF">2019-06-19T02:08:00Z</dcterms:created>
  <dcterms:modified xsi:type="dcterms:W3CDTF">2023-11-09T00:39:06Z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2052-12.1.0.15712</vt:lpwstr>
  </property>
  <property fmtid="{D5CDD505-2E9C-101B-9397-08002B2CF9AE}" pid="3" name="ICV">
    <vt:lpwstr>909C244E9FEF4A64B1C1A6D5A15012B4_13</vt:lpwstr>
  </property>
</Properties>
</file>