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7" r:id="rId3"/>
    <p:sldId id="258" r:id="rId4"/>
    <p:sldId id="259" r:id="rId6"/>
    <p:sldId id="261" r:id="rId7"/>
    <p:sldId id="262" r:id="rId8"/>
    <p:sldId id="264" r:id="rId9"/>
    <p:sldId id="266" r:id="rId10"/>
    <p:sldId id="267" r:id="rId11"/>
    <p:sldId id="269" r:id="rId12"/>
    <p:sldId id="268" r:id="rId13"/>
    <p:sldId id="271" r:id="rId14"/>
    <p:sldId id="265" r:id="rId15"/>
    <p:sldId id="270" r:id="rId16"/>
    <p:sldId id="263" r:id="rId17"/>
    <p:sldId id="275" r:id="rId18"/>
    <p:sldId id="276" r:id="rId19"/>
    <p:sldId id="277" r:id="rId20"/>
    <p:sldId id="278" r:id="rId21"/>
    <p:sldId id="279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7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17"/>
        <p:guide pos="379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240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12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512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12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512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4DB8-D73C-4AFB-B898-A0C5BECC20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smtClean="0"/>
              <a:t>单击此处编辑文本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 fontAlgn="auto"/>
            <a:r>
              <a:rPr lang="zh-CN" altLang="en-US" strike="noStrike" noProof="1" smtClean="0"/>
              <a:t>单击此处编辑标题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 fontAlgn="auto"/>
            <a:r>
              <a:rPr lang="zh-CN" altLang="en-US" strike="noStrike" noProof="1" smtClean="0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5.xml"/><Relationship Id="rId15" Type="http://schemas.openxmlformats.org/officeDocument/2006/relationships/tags" Target="../tags/tag4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image" Target="../media/image3.png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image" Target="../media/image2.png"/><Relationship Id="rId18" Type="http://schemas.openxmlformats.org/officeDocument/2006/relationships/notesSlide" Target="../notesSlides/notesSlide1.x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image" Target="../media/image4.jpeg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image" Target="../media/image3.png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image" Target="../media/image2.png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35.xml"/><Relationship Id="rId16" Type="http://schemas.openxmlformats.org/officeDocument/2006/relationships/tags" Target="../tags/tag34.xml"/><Relationship Id="rId15" Type="http://schemas.openxmlformats.org/officeDocument/2006/relationships/tags" Target="../tags/tag33.xml"/><Relationship Id="rId14" Type="http://schemas.openxmlformats.org/officeDocument/2006/relationships/tags" Target="../tags/tag3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6" Type="http://schemas.openxmlformats.org/officeDocument/2006/relationships/tags" Target="../tags/tag39.xml"/><Relationship Id="rId5" Type="http://schemas.openxmlformats.org/officeDocument/2006/relationships/image" Target="../media/image3.png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image" Target="../media/image2.png"/><Relationship Id="rId1" Type="http://schemas.openxmlformats.org/officeDocument/2006/relationships/tags" Target="../tags/tag3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image" Target="../media/image2.png"/><Relationship Id="rId1" Type="http://schemas.openxmlformats.org/officeDocument/2006/relationships/tags" Target="../tags/tag4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image" Target="../media/image3.png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0" Type="http://schemas.openxmlformats.org/officeDocument/2006/relationships/notesSlide" Target="../notesSlides/notesSlide5.xml"/><Relationship Id="rId2" Type="http://schemas.openxmlformats.org/officeDocument/2006/relationships/image" Target="../media/image2.png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10.png"/><Relationship Id="rId17" Type="http://schemas.openxmlformats.org/officeDocument/2006/relationships/tags" Target="../tags/tag57.xml"/><Relationship Id="rId16" Type="http://schemas.openxmlformats.org/officeDocument/2006/relationships/tags" Target="../tags/tag56.xml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tags" Target="../tags/tag4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image" Target="../media/image3.png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0" Type="http://schemas.openxmlformats.org/officeDocument/2006/relationships/notesSlide" Target="../notesSlides/notesSlide6.xml"/><Relationship Id="rId2" Type="http://schemas.openxmlformats.org/officeDocument/2006/relationships/image" Target="../media/image2.png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73.xml"/><Relationship Id="rId17" Type="http://schemas.openxmlformats.org/officeDocument/2006/relationships/tags" Target="../tags/tag72.xml"/><Relationship Id="rId16" Type="http://schemas.openxmlformats.org/officeDocument/2006/relationships/tags" Target="../tags/tag71.xml"/><Relationship Id="rId15" Type="http://schemas.openxmlformats.org/officeDocument/2006/relationships/tags" Target="../tags/tag70.xml"/><Relationship Id="rId14" Type="http://schemas.openxmlformats.org/officeDocument/2006/relationships/tags" Target="../tags/tag69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tags" Target="../tags/tag5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image" Target="../media/image3.png"/><Relationship Id="rId44" Type="http://schemas.openxmlformats.org/officeDocument/2006/relationships/notesSlide" Target="../notesSlides/notesSlide7.xml"/><Relationship Id="rId43" Type="http://schemas.openxmlformats.org/officeDocument/2006/relationships/slideLayout" Target="../slideLayouts/slideLayout2.xml"/><Relationship Id="rId42" Type="http://schemas.openxmlformats.org/officeDocument/2006/relationships/tags" Target="../tags/tag113.xml"/><Relationship Id="rId41" Type="http://schemas.openxmlformats.org/officeDocument/2006/relationships/tags" Target="../tags/tag112.xml"/><Relationship Id="rId40" Type="http://schemas.openxmlformats.org/officeDocument/2006/relationships/tags" Target="../tags/tag111.xml"/><Relationship Id="rId4" Type="http://schemas.openxmlformats.org/officeDocument/2006/relationships/tags" Target="../tags/tag76.xml"/><Relationship Id="rId39" Type="http://schemas.openxmlformats.org/officeDocument/2006/relationships/tags" Target="../tags/tag110.xml"/><Relationship Id="rId38" Type="http://schemas.openxmlformats.org/officeDocument/2006/relationships/tags" Target="../tags/tag109.xml"/><Relationship Id="rId37" Type="http://schemas.openxmlformats.org/officeDocument/2006/relationships/tags" Target="../tags/tag108.xml"/><Relationship Id="rId36" Type="http://schemas.openxmlformats.org/officeDocument/2006/relationships/tags" Target="../tags/tag107.xml"/><Relationship Id="rId35" Type="http://schemas.openxmlformats.org/officeDocument/2006/relationships/tags" Target="../tags/tag106.xml"/><Relationship Id="rId34" Type="http://schemas.openxmlformats.org/officeDocument/2006/relationships/tags" Target="../tags/tag105.xml"/><Relationship Id="rId33" Type="http://schemas.openxmlformats.org/officeDocument/2006/relationships/tags" Target="../tags/tag104.xml"/><Relationship Id="rId32" Type="http://schemas.openxmlformats.org/officeDocument/2006/relationships/tags" Target="../tags/tag103.xml"/><Relationship Id="rId31" Type="http://schemas.openxmlformats.org/officeDocument/2006/relationships/tags" Target="../tags/tag102.xml"/><Relationship Id="rId30" Type="http://schemas.openxmlformats.org/officeDocument/2006/relationships/tags" Target="../tags/tag101.xml"/><Relationship Id="rId3" Type="http://schemas.openxmlformats.org/officeDocument/2006/relationships/tags" Target="../tags/tag75.xml"/><Relationship Id="rId29" Type="http://schemas.openxmlformats.org/officeDocument/2006/relationships/tags" Target="../tags/tag100.xml"/><Relationship Id="rId28" Type="http://schemas.openxmlformats.org/officeDocument/2006/relationships/tags" Target="../tags/tag99.xml"/><Relationship Id="rId27" Type="http://schemas.openxmlformats.org/officeDocument/2006/relationships/tags" Target="../tags/tag98.xml"/><Relationship Id="rId26" Type="http://schemas.openxmlformats.org/officeDocument/2006/relationships/tags" Target="../tags/tag97.xml"/><Relationship Id="rId25" Type="http://schemas.openxmlformats.org/officeDocument/2006/relationships/tags" Target="../tags/tag96.xml"/><Relationship Id="rId24" Type="http://schemas.openxmlformats.org/officeDocument/2006/relationships/tags" Target="../tags/tag95.xml"/><Relationship Id="rId23" Type="http://schemas.openxmlformats.org/officeDocument/2006/relationships/tags" Target="../tags/tag94.xml"/><Relationship Id="rId22" Type="http://schemas.openxmlformats.org/officeDocument/2006/relationships/tags" Target="../tags/tag93.xml"/><Relationship Id="rId21" Type="http://schemas.openxmlformats.org/officeDocument/2006/relationships/tags" Target="../tags/tag92.xml"/><Relationship Id="rId20" Type="http://schemas.openxmlformats.org/officeDocument/2006/relationships/tags" Target="../tags/tag91.xml"/><Relationship Id="rId2" Type="http://schemas.openxmlformats.org/officeDocument/2006/relationships/image" Target="../media/image2.png"/><Relationship Id="rId19" Type="http://schemas.openxmlformats.org/officeDocument/2006/relationships/tags" Target="../tags/tag90.xml"/><Relationship Id="rId18" Type="http://schemas.openxmlformats.org/officeDocument/2006/relationships/tags" Target="../tags/tag89.xml"/><Relationship Id="rId17" Type="http://schemas.openxmlformats.org/officeDocument/2006/relationships/tags" Target="../tags/tag88.xml"/><Relationship Id="rId16" Type="http://schemas.openxmlformats.org/officeDocument/2006/relationships/tags" Target="../tags/tag87.xml"/><Relationship Id="rId15" Type="http://schemas.openxmlformats.org/officeDocument/2006/relationships/tags" Target="../tags/tag86.xml"/><Relationship Id="rId14" Type="http://schemas.openxmlformats.org/officeDocument/2006/relationships/tags" Target="../tags/tag85.xml"/><Relationship Id="rId13" Type="http://schemas.openxmlformats.org/officeDocument/2006/relationships/tags" Target="../tags/tag84.xml"/><Relationship Id="rId12" Type="http://schemas.openxmlformats.org/officeDocument/2006/relationships/tags" Target="../tags/tag83.xml"/><Relationship Id="rId11" Type="http://schemas.openxmlformats.org/officeDocument/2006/relationships/tags" Target="../tags/tag82.xml"/><Relationship Id="rId10" Type="http://schemas.openxmlformats.org/officeDocument/2006/relationships/tags" Target="../tags/tag81.xml"/><Relationship Id="rId1" Type="http://schemas.openxmlformats.org/officeDocument/2006/relationships/tags" Target="../tags/tag7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image" Target="../media/image3.png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image" Target="../media/image2.png"/><Relationship Id="rId18" Type="http://schemas.openxmlformats.org/officeDocument/2006/relationships/notesSlide" Target="../notesSlides/notesSlide8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27.xml"/><Relationship Id="rId15" Type="http://schemas.openxmlformats.org/officeDocument/2006/relationships/tags" Target="../tags/tag126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tags" Target="../tags/tag123.xml"/><Relationship Id="rId11" Type="http://schemas.openxmlformats.org/officeDocument/2006/relationships/tags" Target="../tags/tag122.xml"/><Relationship Id="rId10" Type="http://schemas.openxmlformats.org/officeDocument/2006/relationships/tags" Target="../tags/tag121.xml"/><Relationship Id="rId1" Type="http://schemas.openxmlformats.org/officeDocument/2006/relationships/tags" Target="../tags/tag1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image" Target="../media/image3.png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image" Target="../media/image2.png"/><Relationship Id="rId19" Type="http://schemas.openxmlformats.org/officeDocument/2006/relationships/notesSlide" Target="../notesSlides/notesSlide9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42.xml"/><Relationship Id="rId16" Type="http://schemas.openxmlformats.org/officeDocument/2006/relationships/tags" Target="../tags/tag141.xml"/><Relationship Id="rId15" Type="http://schemas.openxmlformats.org/officeDocument/2006/relationships/tags" Target="../tags/tag140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tags" Target="../tags/tag12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49.xml"/><Relationship Id="rId8" Type="http://schemas.openxmlformats.org/officeDocument/2006/relationships/tags" Target="../tags/tag148.xml"/><Relationship Id="rId74" Type="http://schemas.openxmlformats.org/officeDocument/2006/relationships/notesSlide" Target="../notesSlides/notesSlide10.xml"/><Relationship Id="rId73" Type="http://schemas.openxmlformats.org/officeDocument/2006/relationships/slideLayout" Target="../slideLayouts/slideLayout2.xml"/><Relationship Id="rId72" Type="http://schemas.openxmlformats.org/officeDocument/2006/relationships/tags" Target="../tags/tag212.xml"/><Relationship Id="rId71" Type="http://schemas.openxmlformats.org/officeDocument/2006/relationships/tags" Target="../tags/tag211.xml"/><Relationship Id="rId70" Type="http://schemas.openxmlformats.org/officeDocument/2006/relationships/tags" Target="../tags/tag210.xml"/><Relationship Id="rId7" Type="http://schemas.openxmlformats.org/officeDocument/2006/relationships/tags" Target="../tags/tag147.xml"/><Relationship Id="rId69" Type="http://schemas.openxmlformats.org/officeDocument/2006/relationships/tags" Target="../tags/tag209.xml"/><Relationship Id="rId68" Type="http://schemas.openxmlformats.org/officeDocument/2006/relationships/tags" Target="../tags/tag208.xml"/><Relationship Id="rId67" Type="http://schemas.openxmlformats.org/officeDocument/2006/relationships/tags" Target="../tags/tag207.xml"/><Relationship Id="rId66" Type="http://schemas.openxmlformats.org/officeDocument/2006/relationships/tags" Target="../tags/tag206.xml"/><Relationship Id="rId65" Type="http://schemas.openxmlformats.org/officeDocument/2006/relationships/tags" Target="../tags/tag205.xml"/><Relationship Id="rId64" Type="http://schemas.openxmlformats.org/officeDocument/2006/relationships/tags" Target="../tags/tag204.xml"/><Relationship Id="rId63" Type="http://schemas.openxmlformats.org/officeDocument/2006/relationships/tags" Target="../tags/tag203.xml"/><Relationship Id="rId62" Type="http://schemas.openxmlformats.org/officeDocument/2006/relationships/tags" Target="../tags/tag202.xml"/><Relationship Id="rId61" Type="http://schemas.openxmlformats.org/officeDocument/2006/relationships/tags" Target="../tags/tag201.xml"/><Relationship Id="rId60" Type="http://schemas.openxmlformats.org/officeDocument/2006/relationships/tags" Target="../tags/tag200.xml"/><Relationship Id="rId6" Type="http://schemas.openxmlformats.org/officeDocument/2006/relationships/tags" Target="../tags/tag146.xml"/><Relationship Id="rId59" Type="http://schemas.openxmlformats.org/officeDocument/2006/relationships/tags" Target="../tags/tag199.xml"/><Relationship Id="rId58" Type="http://schemas.openxmlformats.org/officeDocument/2006/relationships/tags" Target="../tags/tag198.xml"/><Relationship Id="rId57" Type="http://schemas.openxmlformats.org/officeDocument/2006/relationships/tags" Target="../tags/tag197.xml"/><Relationship Id="rId56" Type="http://schemas.openxmlformats.org/officeDocument/2006/relationships/tags" Target="../tags/tag196.xml"/><Relationship Id="rId55" Type="http://schemas.openxmlformats.org/officeDocument/2006/relationships/tags" Target="../tags/tag195.xml"/><Relationship Id="rId54" Type="http://schemas.openxmlformats.org/officeDocument/2006/relationships/tags" Target="../tags/tag194.xml"/><Relationship Id="rId53" Type="http://schemas.openxmlformats.org/officeDocument/2006/relationships/tags" Target="../tags/tag193.xml"/><Relationship Id="rId52" Type="http://schemas.openxmlformats.org/officeDocument/2006/relationships/tags" Target="../tags/tag192.xml"/><Relationship Id="rId51" Type="http://schemas.openxmlformats.org/officeDocument/2006/relationships/tags" Target="../tags/tag191.xml"/><Relationship Id="rId50" Type="http://schemas.openxmlformats.org/officeDocument/2006/relationships/tags" Target="../tags/tag190.xml"/><Relationship Id="rId5" Type="http://schemas.openxmlformats.org/officeDocument/2006/relationships/image" Target="../media/image3.png"/><Relationship Id="rId49" Type="http://schemas.openxmlformats.org/officeDocument/2006/relationships/tags" Target="../tags/tag189.xml"/><Relationship Id="rId48" Type="http://schemas.openxmlformats.org/officeDocument/2006/relationships/tags" Target="../tags/tag188.xml"/><Relationship Id="rId47" Type="http://schemas.openxmlformats.org/officeDocument/2006/relationships/tags" Target="../tags/tag187.xml"/><Relationship Id="rId46" Type="http://schemas.openxmlformats.org/officeDocument/2006/relationships/tags" Target="../tags/tag186.xml"/><Relationship Id="rId45" Type="http://schemas.openxmlformats.org/officeDocument/2006/relationships/tags" Target="../tags/tag185.xml"/><Relationship Id="rId44" Type="http://schemas.openxmlformats.org/officeDocument/2006/relationships/tags" Target="../tags/tag184.xml"/><Relationship Id="rId43" Type="http://schemas.openxmlformats.org/officeDocument/2006/relationships/tags" Target="../tags/tag183.xml"/><Relationship Id="rId42" Type="http://schemas.openxmlformats.org/officeDocument/2006/relationships/tags" Target="../tags/tag182.xml"/><Relationship Id="rId41" Type="http://schemas.openxmlformats.org/officeDocument/2006/relationships/tags" Target="../tags/tag181.xml"/><Relationship Id="rId40" Type="http://schemas.openxmlformats.org/officeDocument/2006/relationships/tags" Target="../tags/tag180.xml"/><Relationship Id="rId4" Type="http://schemas.openxmlformats.org/officeDocument/2006/relationships/tags" Target="../tags/tag145.xml"/><Relationship Id="rId39" Type="http://schemas.openxmlformats.org/officeDocument/2006/relationships/tags" Target="../tags/tag179.xml"/><Relationship Id="rId38" Type="http://schemas.openxmlformats.org/officeDocument/2006/relationships/tags" Target="../tags/tag178.xml"/><Relationship Id="rId37" Type="http://schemas.openxmlformats.org/officeDocument/2006/relationships/tags" Target="../tags/tag177.xml"/><Relationship Id="rId36" Type="http://schemas.openxmlformats.org/officeDocument/2006/relationships/tags" Target="../tags/tag176.xml"/><Relationship Id="rId35" Type="http://schemas.openxmlformats.org/officeDocument/2006/relationships/tags" Target="../tags/tag175.xml"/><Relationship Id="rId34" Type="http://schemas.openxmlformats.org/officeDocument/2006/relationships/tags" Target="../tags/tag174.xml"/><Relationship Id="rId33" Type="http://schemas.openxmlformats.org/officeDocument/2006/relationships/tags" Target="../tags/tag173.xml"/><Relationship Id="rId32" Type="http://schemas.openxmlformats.org/officeDocument/2006/relationships/tags" Target="../tags/tag172.xml"/><Relationship Id="rId31" Type="http://schemas.openxmlformats.org/officeDocument/2006/relationships/tags" Target="../tags/tag171.xml"/><Relationship Id="rId30" Type="http://schemas.openxmlformats.org/officeDocument/2006/relationships/tags" Target="../tags/tag170.xml"/><Relationship Id="rId3" Type="http://schemas.openxmlformats.org/officeDocument/2006/relationships/tags" Target="../tags/tag144.xml"/><Relationship Id="rId29" Type="http://schemas.openxmlformats.org/officeDocument/2006/relationships/tags" Target="../tags/tag169.xml"/><Relationship Id="rId28" Type="http://schemas.openxmlformats.org/officeDocument/2006/relationships/tags" Target="../tags/tag168.xml"/><Relationship Id="rId27" Type="http://schemas.openxmlformats.org/officeDocument/2006/relationships/tags" Target="../tags/tag167.xml"/><Relationship Id="rId26" Type="http://schemas.openxmlformats.org/officeDocument/2006/relationships/tags" Target="../tags/tag166.xml"/><Relationship Id="rId25" Type="http://schemas.openxmlformats.org/officeDocument/2006/relationships/tags" Target="../tags/tag165.xml"/><Relationship Id="rId24" Type="http://schemas.openxmlformats.org/officeDocument/2006/relationships/tags" Target="../tags/tag164.xml"/><Relationship Id="rId23" Type="http://schemas.openxmlformats.org/officeDocument/2006/relationships/tags" Target="../tags/tag163.xml"/><Relationship Id="rId22" Type="http://schemas.openxmlformats.org/officeDocument/2006/relationships/tags" Target="../tags/tag162.xml"/><Relationship Id="rId21" Type="http://schemas.openxmlformats.org/officeDocument/2006/relationships/tags" Target="../tags/tag161.xml"/><Relationship Id="rId20" Type="http://schemas.openxmlformats.org/officeDocument/2006/relationships/tags" Target="../tags/tag160.xml"/><Relationship Id="rId2" Type="http://schemas.openxmlformats.org/officeDocument/2006/relationships/image" Target="../media/image2.png"/><Relationship Id="rId19" Type="http://schemas.openxmlformats.org/officeDocument/2006/relationships/tags" Target="../tags/tag159.xml"/><Relationship Id="rId18" Type="http://schemas.openxmlformats.org/officeDocument/2006/relationships/tags" Target="../tags/tag158.xml"/><Relationship Id="rId17" Type="http://schemas.openxmlformats.org/officeDocument/2006/relationships/tags" Target="../tags/tag157.xml"/><Relationship Id="rId16" Type="http://schemas.openxmlformats.org/officeDocument/2006/relationships/tags" Target="../tags/tag156.xml"/><Relationship Id="rId15" Type="http://schemas.openxmlformats.org/officeDocument/2006/relationships/tags" Target="../tags/tag155.xml"/><Relationship Id="rId14" Type="http://schemas.openxmlformats.org/officeDocument/2006/relationships/tags" Target="../tags/tag154.xml"/><Relationship Id="rId13" Type="http://schemas.openxmlformats.org/officeDocument/2006/relationships/tags" Target="../tags/tag153.xml"/><Relationship Id="rId12" Type="http://schemas.openxmlformats.org/officeDocument/2006/relationships/tags" Target="../tags/tag152.xml"/><Relationship Id="rId11" Type="http://schemas.openxmlformats.org/officeDocument/2006/relationships/tags" Target="../tags/tag151.xml"/><Relationship Id="rId10" Type="http://schemas.openxmlformats.org/officeDocument/2006/relationships/tags" Target="../tags/tag150.xml"/><Relationship Id="rId1" Type="http://schemas.openxmlformats.org/officeDocument/2006/relationships/tags" Target="../tags/tag143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tags" Target="../tags/tag215.xml"/><Relationship Id="rId3" Type="http://schemas.openxmlformats.org/officeDocument/2006/relationships/tags" Target="../tags/tag214.xml"/><Relationship Id="rId2" Type="http://schemas.openxmlformats.org/officeDocument/2006/relationships/image" Target="../media/image2.png"/><Relationship Id="rId1" Type="http://schemas.openxmlformats.org/officeDocument/2006/relationships/tags" Target="../tags/tag213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tags" Target="../tags/tag218.xml"/><Relationship Id="rId3" Type="http://schemas.openxmlformats.org/officeDocument/2006/relationships/tags" Target="../tags/tag217.xml"/><Relationship Id="rId2" Type="http://schemas.openxmlformats.org/officeDocument/2006/relationships/image" Target="../media/image2.png"/><Relationship Id="rId1" Type="http://schemas.openxmlformats.org/officeDocument/2006/relationships/tags" Target="../tags/tag216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" Type="http://schemas.openxmlformats.org/officeDocument/2006/relationships/image" Target="../media/image2.png"/><Relationship Id="rId1" Type="http://schemas.openxmlformats.org/officeDocument/2006/relationships/tags" Target="../tags/tag21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25.xml"/><Relationship Id="rId5" Type="http://schemas.openxmlformats.org/officeDocument/2006/relationships/image" Target="../media/image3.png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image" Target="../media/image2.png"/><Relationship Id="rId1" Type="http://schemas.openxmlformats.org/officeDocument/2006/relationships/tags" Target="../tags/tag22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32.xml"/><Relationship Id="rId8" Type="http://schemas.openxmlformats.org/officeDocument/2006/relationships/tags" Target="../tags/tag231.xml"/><Relationship Id="rId7" Type="http://schemas.openxmlformats.org/officeDocument/2006/relationships/tags" Target="../tags/tag230.xml"/><Relationship Id="rId6" Type="http://schemas.openxmlformats.org/officeDocument/2006/relationships/tags" Target="../tags/tag229.xml"/><Relationship Id="rId5" Type="http://schemas.openxmlformats.org/officeDocument/2006/relationships/image" Target="../media/image3.png"/><Relationship Id="rId4" Type="http://schemas.openxmlformats.org/officeDocument/2006/relationships/tags" Target="../tags/tag228.xml"/><Relationship Id="rId3" Type="http://schemas.openxmlformats.org/officeDocument/2006/relationships/tags" Target="../tags/tag227.xml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15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237.xml"/><Relationship Id="rId14" Type="http://schemas.openxmlformats.org/officeDocument/2006/relationships/tags" Target="../tags/tag236.xml"/><Relationship Id="rId13" Type="http://schemas.openxmlformats.org/officeDocument/2006/relationships/tags" Target="../tags/tag235.xml"/><Relationship Id="rId12" Type="http://schemas.openxmlformats.org/officeDocument/2006/relationships/tags" Target="../tags/tag234.xml"/><Relationship Id="rId11" Type="http://schemas.openxmlformats.org/officeDocument/2006/relationships/image" Target="../media/image11.jpeg"/><Relationship Id="rId10" Type="http://schemas.openxmlformats.org/officeDocument/2006/relationships/tags" Target="../tags/tag233.xml"/><Relationship Id="rId1" Type="http://schemas.openxmlformats.org/officeDocument/2006/relationships/tags" Target="../tags/tag226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2" Type="http://schemas.openxmlformats.org/officeDocument/2006/relationships/tags" Target="../tags/tag239.xml"/><Relationship Id="rId1" Type="http://schemas.openxmlformats.org/officeDocument/2006/relationships/tags" Target="../tags/tag2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图形 18"/>
          <p:cNvSpPr/>
          <p:nvPr/>
        </p:nvSpPr>
        <p:spPr>
          <a:xfrm>
            <a:off x="-4762" y="1041400"/>
            <a:ext cx="11023600" cy="5826125"/>
          </a:xfrm>
          <a:custGeom>
            <a:avLst/>
            <a:gdLst/>
            <a:ahLst/>
            <a:cxnLst>
              <a:cxn ang="0">
                <a:pos x="11023601" y="0"/>
              </a:cxn>
              <a:cxn ang="0">
                <a:pos x="8123574" y="5826760"/>
              </a:cxn>
              <a:cxn ang="0">
                <a:pos x="0" y="5826760"/>
              </a:cxn>
              <a:cxn ang="0">
                <a:pos x="0" y="4453661"/>
              </a:cxn>
              <a:cxn ang="0">
                <a:pos x="2216980" y="0"/>
              </a:cxn>
            </a:cxnLst>
            <a:pathLst>
              <a:path w="7194232" h="4050030">
                <a:moveTo>
                  <a:pt x="7194233" y="0"/>
                </a:moveTo>
                <a:lnTo>
                  <a:pt x="5301615" y="4050030"/>
                </a:lnTo>
                <a:lnTo>
                  <a:pt x="0" y="4050030"/>
                </a:lnTo>
                <a:lnTo>
                  <a:pt x="0" y="3095625"/>
                </a:lnTo>
                <a:lnTo>
                  <a:pt x="1446848" y="0"/>
                </a:lnTo>
                <a:close/>
              </a:path>
            </a:pathLst>
          </a:custGeom>
          <a:solidFill>
            <a:srgbClr val="004EA8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24305" y="2965450"/>
            <a:ext cx="730821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l"/>
            <a:r>
              <a:rPr lang="zh-CN" altLang="zh-CN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故障报告、分析和纠正措施系统</a:t>
            </a:r>
            <a:endParaRPr lang="zh-CN" altLang="zh-CN" sz="4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ctr"/>
            <a:r>
              <a:rPr lang="zh-CN" altLang="zh-CN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（FRACAS）</a:t>
            </a:r>
            <a:endParaRPr lang="zh-CN" altLang="zh-CN" sz="4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3076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51875" y="5899150"/>
            <a:ext cx="3286125" cy="447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665605" y="2867660"/>
            <a:ext cx="3681730" cy="812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578610" y="2386330"/>
            <a:ext cx="4442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湖南伟略管理体系微课系列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7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313"/>
            <a:ext cx="1600200" cy="3968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750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58188" y="571500"/>
            <a:ext cx="3262312" cy="190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圆角矩形 26"/>
          <p:cNvSpPr/>
          <p:nvPr/>
        </p:nvSpPr>
        <p:spPr>
          <a:xfrm>
            <a:off x="836930" y="1243330"/>
            <a:ext cx="10517505" cy="4792980"/>
          </a:xfrm>
          <a:prstGeom prst="roundRect">
            <a:avLst>
              <a:gd name="adj" fmla="val 11852"/>
            </a:avLst>
          </a:prstGeom>
          <a:gradFill>
            <a:gsLst>
              <a:gs pos="0">
                <a:schemeClr val="bg1">
                  <a:lumMod val="99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3000"/>
                  <a:lumOff val="17000"/>
                </a:schemeClr>
              </a:gs>
            </a:gsLst>
            <a:lin ang="5400000" scaled="0"/>
          </a:gradFill>
          <a:ln w="38100">
            <a:gradFill>
              <a:gsLst>
                <a:gs pos="0">
                  <a:schemeClr val="bg1">
                    <a:lumMod val="82000"/>
                  </a:schemeClr>
                </a:gs>
                <a:gs pos="50000">
                  <a:schemeClr val="bg1">
                    <a:lumMod val="43000"/>
                    <a:lumOff val="57000"/>
                  </a:schemeClr>
                </a:gs>
                <a:gs pos="100000">
                  <a:schemeClr val="bg1">
                    <a:lumMod val="86000"/>
                  </a:schemeClr>
                </a:gs>
              </a:gsLst>
              <a:lin ang="5400000" scaled="0"/>
            </a:gradFill>
          </a:ln>
          <a:effectLst>
            <a:outerShdw blurRad="393700" dist="63500" dir="7200000" sx="101000" sy="101000" algn="tr" rotWithShape="0">
              <a:prstClr val="black">
                <a:alpha val="5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p>
            <a:pPr indent="0" algn="just" fontAlgn="auto">
              <a:lnSpc>
                <a:spcPct val="200000"/>
              </a:lnSpc>
            </a:pPr>
            <a:r>
              <a:rPr lang="en-US" altLang="zh-CN" sz="2800" b="1" strike="noStrike" noProof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</a:t>
            </a:r>
            <a:r>
              <a:rPr lang="en-US" altLang="zh-CN" sz="2800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sz="2400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GJB9001C-2017标准10.2条款明确要求“组织应按照GJB841建立并运行产品和服务的故障报告分析和纠正措施系统（FRACAS）”，但是很多人搞不清楚FRACAS的含义，分不清“XX故障FRACAS结束”和“完成质量问题技术归零”的区别，今天就从什么是FRACAS、FRACAS与质量问题归零区别两个维度说说笔者对FRACAS的理解。</a:t>
            </a:r>
            <a:endParaRPr lang="zh-CN" altLang="en-US" sz="2400" strike="noStrike" noProof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29" name="直接连接符 28"/>
          <p:cNvCxnSpPr/>
          <p:nvPr>
            <p:custDataLst>
              <p:tags r:id="rId6"/>
            </p:custDataLst>
          </p:nvPr>
        </p:nvCxnSpPr>
        <p:spPr>
          <a:xfrm>
            <a:off x="1366838" y="1693863"/>
            <a:ext cx="9391650" cy="79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1" name="组合 30"/>
          <p:cNvGrpSpPr/>
          <p:nvPr/>
        </p:nvGrpSpPr>
        <p:grpSpPr>
          <a:xfrm>
            <a:off x="4886325" y="1370965"/>
            <a:ext cx="1811655" cy="465455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" name="圆角矩形 3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auto"/>
              <a:endParaRPr lang="zh-CN" altLang="en-US" strike="noStrike" noProof="1" dirty="0">
                <a:cs typeface="+mn-ea"/>
                <a:sym typeface="+mn-lt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4351930" y="1373339"/>
              <a:ext cx="374217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auto"/>
              <a:r>
                <a:rPr lang="zh-CN" altLang="en-US" sz="2700" b="1" strike="noStrike" noProof="1" dirty="0">
                  <a:solidFill>
                    <a:srgbClr val="0070C0"/>
                  </a:solidFill>
                  <a:cs typeface="+mn-ea"/>
                  <a:sym typeface="+mn-lt"/>
                </a:rPr>
                <a:t>前</a:t>
              </a:r>
              <a:r>
                <a:rPr lang="en-US" altLang="zh-CN" sz="2700" b="1" strike="noStrike" noProof="1" dirty="0">
                  <a:solidFill>
                    <a:srgbClr val="0070C0"/>
                  </a:solidFill>
                  <a:cs typeface="+mn-ea"/>
                  <a:sym typeface="+mn-lt"/>
                </a:rPr>
                <a:t>  </a:t>
              </a:r>
              <a:r>
                <a:rPr lang="zh-CN" altLang="en-US" sz="2700" b="1" strike="noStrike" noProof="1" dirty="0">
                  <a:solidFill>
                    <a:srgbClr val="0070C0"/>
                  </a:solidFill>
                  <a:cs typeface="+mn-ea"/>
                  <a:sym typeface="+mn-lt"/>
                </a:rPr>
                <a:t> 言</a:t>
              </a:r>
              <a:endParaRPr lang="zh-CN" altLang="en-US" sz="2700" b="1" strike="noStrike" noProof="1" dirty="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椭圆 18"/>
          <p:cNvSpPr/>
          <p:nvPr>
            <p:custDataLst>
              <p:tags r:id="rId7"/>
            </p:custDataLst>
          </p:nvPr>
        </p:nvSpPr>
        <p:spPr>
          <a:xfrm rot="10800000" flipH="1" flipV="1">
            <a:off x="905510" y="5974080"/>
            <a:ext cx="810260" cy="765175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sp>
        <p:nvSpPr>
          <p:cNvPr id="2" name="椭圆 1"/>
          <p:cNvSpPr/>
          <p:nvPr>
            <p:custDataLst>
              <p:tags r:id="rId8"/>
            </p:custDataLst>
          </p:nvPr>
        </p:nvSpPr>
        <p:spPr>
          <a:xfrm rot="10800000" flipH="1" flipV="1">
            <a:off x="267970" y="4789170"/>
            <a:ext cx="444500" cy="419735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0800000" flipH="1" flipV="1">
            <a:off x="2035175" y="6418580"/>
            <a:ext cx="355600" cy="33528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auto"/>
              <a:endParaRPr lang="zh-CN" altLang="en-US" strike="noStrike" noProof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auto"/>
              <a:endParaRPr lang="zh-CN" altLang="en-US" strike="noStrike" noProof="1"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rot="10800000" flipH="1" flipV="1">
            <a:off x="1589405" y="5553710"/>
            <a:ext cx="466090" cy="43942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5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auto"/>
              <a:endParaRPr lang="zh-CN" altLang="en-US" strike="noStrike" noProof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auto"/>
              <a:endParaRPr lang="zh-CN" altLang="en-US" strike="noStrike" noProof="1"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rot="10800000" flipH="1" flipV="1">
            <a:off x="256540" y="5599430"/>
            <a:ext cx="522605" cy="53911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auto"/>
              <a:endParaRPr lang="zh-CN" altLang="en-US" strike="noStrike" noProof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auto"/>
              <a:endParaRPr lang="zh-CN" altLang="en-US" strike="noStrike" noProof="1">
                <a:cs typeface="+mn-ea"/>
                <a:sym typeface="+mn-lt"/>
              </a:endParaRPr>
            </a:p>
          </p:txBody>
        </p:sp>
      </p:grpSp>
      <p:sp>
        <p:nvSpPr>
          <p:cNvPr id="43" name="椭圆 42"/>
          <p:cNvSpPr/>
          <p:nvPr>
            <p:custDataLst>
              <p:tags r:id="rId9"/>
            </p:custDataLst>
          </p:nvPr>
        </p:nvSpPr>
        <p:spPr>
          <a:xfrm rot="10800000" flipH="1" flipV="1">
            <a:off x="2708910" y="6319520"/>
            <a:ext cx="444500" cy="419735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>
            <p:custDataLst>
              <p:tags r:id="rId10"/>
            </p:custDataLst>
          </p:nvPr>
        </p:nvSpPr>
        <p:spPr>
          <a:xfrm rot="10800000" flipH="1" flipV="1">
            <a:off x="349250" y="6529705"/>
            <a:ext cx="222250" cy="20955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grpSp>
        <p:nvGrpSpPr>
          <p:cNvPr id="4110" name="组合 1"/>
          <p:cNvGrpSpPr/>
          <p:nvPr/>
        </p:nvGrpSpPr>
        <p:grpSpPr>
          <a:xfrm>
            <a:off x="7412038" y="5114925"/>
            <a:ext cx="1684337" cy="1624013"/>
            <a:chOff x="0" y="0"/>
            <a:chExt cx="1582738" cy="1584325"/>
          </a:xfrm>
        </p:grpSpPr>
        <p:sp>
          <p:nvSpPr>
            <p:cNvPr id="36" name="椭圆 9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 w="57150" cmpd="sng">
              <a:solidFill>
                <a:schemeClr val="accent1"/>
              </a:solidFill>
              <a:round/>
            </a:ln>
            <a:effectLst>
              <a:outerShdw blurRad="177800" dist="88900" dir="6360000" sx="105000" sy="105000" algn="tr" rotWithShape="0">
                <a:prstClr val="black">
                  <a:alpha val="61000"/>
                </a:prstClr>
              </a:outerShdw>
            </a:effectLst>
          </p:spPr>
          <p:txBody>
            <a:bodyPr anchor="ctr"/>
            <a:p>
              <a:pPr algn="ctr" fontAlgn="auto"/>
              <a:endParaRPr lang="zh-CN" altLang="zh-CN" strike="noStrike" noProof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12" name="椭圆 31"/>
            <p:cNvSpPr/>
            <p:nvPr>
              <p:custDataLst>
                <p:tags r:id="rId12"/>
              </p:custDataLst>
            </p:nvPr>
          </p:nvSpPr>
          <p:spPr>
            <a:xfrm flipH="1">
              <a:off x="107915" y="108022"/>
              <a:ext cx="1366909" cy="1368281"/>
            </a:xfrm>
            <a:prstGeom prst="ellipse">
              <a:avLst/>
            </a:prstGeom>
            <a:blipFill rotWithShape="1">
              <a:blip r:embed="rId13"/>
              <a:stretch>
                <a:fillRect/>
              </a:stretch>
            </a:blipFill>
            <a:ln w="9525" cap="flat" cmpd="sng">
              <a:solidFill>
                <a:srgbClr val="00000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 anchorCtr="0"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13" name="组合 40"/>
          <p:cNvGrpSpPr/>
          <p:nvPr/>
        </p:nvGrpSpPr>
        <p:grpSpPr>
          <a:xfrm>
            <a:off x="9234488" y="5349875"/>
            <a:ext cx="1427162" cy="1266825"/>
            <a:chOff x="0" y="0"/>
            <a:chExt cx="1584325" cy="1584325"/>
          </a:xfrm>
        </p:grpSpPr>
        <p:sp>
          <p:nvSpPr>
            <p:cNvPr id="39" name="椭圆 24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 w="57150" cmpd="sng">
              <a:solidFill>
                <a:srgbClr val="00B0F0"/>
              </a:solidFill>
              <a:round/>
            </a:ln>
            <a:effectLst>
              <a:outerShdw blurRad="177800" dist="88900" dir="6360000" sx="105000" sy="105000" algn="tr" rotWithShape="0">
                <a:prstClr val="black">
                  <a:alpha val="61000"/>
                </a:prstClr>
              </a:outerShdw>
            </a:effectLst>
          </p:spPr>
          <p:txBody>
            <a:bodyPr anchor="ctr"/>
            <a:p>
              <a:pPr algn="ctr" fontAlgn="auto"/>
              <a:endParaRPr lang="zh-CN" altLang="zh-CN" strike="noStrike" noProof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15" name="椭圆 25"/>
            <p:cNvSpPr/>
            <p:nvPr>
              <p:custDataLst>
                <p:tags r:id="rId15"/>
              </p:custDataLst>
            </p:nvPr>
          </p:nvSpPr>
          <p:spPr>
            <a:xfrm>
              <a:off x="107950" y="107950"/>
              <a:ext cx="1368425" cy="1368425"/>
            </a:xfrm>
            <a:prstGeom prst="ellipse">
              <a:avLst/>
            </a:prstGeom>
            <a:blipFill rotWithShape="1">
              <a:blip r:embed="rId16"/>
              <a:stretch>
                <a:fillRect/>
              </a:stretch>
            </a:blipFill>
            <a:ln w="9525" cap="flat" cmpd="sng">
              <a:solidFill>
                <a:srgbClr val="00B0F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 anchorCtr="0"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7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47370" y="468313"/>
            <a:ext cx="1600200" cy="3968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750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58188" y="571500"/>
            <a:ext cx="3262312" cy="19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4" name="组合 33"/>
          <p:cNvGrpSpPr/>
          <p:nvPr/>
        </p:nvGrpSpPr>
        <p:grpSpPr>
          <a:xfrm>
            <a:off x="6124575" y="1826260"/>
            <a:ext cx="4829175" cy="1463675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" name="圆角矩形 2"/>
            <p:cNvSpPr/>
            <p:nvPr>
              <p:custDataLst>
                <p:tags r:id="rId6"/>
              </p:custDataLst>
            </p:nvPr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" name="圆角矩形 3"/>
            <p:cNvSpPr/>
            <p:nvPr>
              <p:custDataLst>
                <p:tags r:id="rId7"/>
              </p:custDataLst>
            </p:nvPr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663217" y="2592016"/>
            <a:ext cx="1005393" cy="1980588"/>
            <a:chOff x="2210594" y="1810545"/>
            <a:chExt cx="1005703" cy="1981199"/>
          </a:xfrm>
        </p:grpSpPr>
        <p:cxnSp>
          <p:nvCxnSpPr>
            <p:cNvPr id="38" name="直接连接符 37"/>
            <p:cNvCxnSpPr/>
            <p:nvPr>
              <p:custDataLst>
                <p:tags r:id="rId8"/>
              </p:custDataLst>
            </p:nvPr>
          </p:nvCxnSpPr>
          <p:spPr>
            <a:xfrm>
              <a:off x="2210594" y="3160810"/>
              <a:ext cx="1005703" cy="630934"/>
            </a:xfrm>
            <a:prstGeom prst="line">
              <a:avLst/>
            </a:prstGeom>
            <a:noFill/>
            <a:ln w="12700" cap="flat" cmpd="sng" algn="ctr">
              <a:solidFill>
                <a:srgbClr val="7F7F7F">
                  <a:lumMod val="75000"/>
                </a:srgbClr>
              </a:solidFill>
              <a:prstDash val="dash"/>
            </a:ln>
            <a:effectLst/>
          </p:spPr>
        </p:cxnSp>
        <p:cxnSp>
          <p:nvCxnSpPr>
            <p:cNvPr id="40" name="直接连接符 39"/>
            <p:cNvCxnSpPr/>
            <p:nvPr>
              <p:custDataLst>
                <p:tags r:id="rId9"/>
              </p:custDataLst>
            </p:nvPr>
          </p:nvCxnSpPr>
          <p:spPr>
            <a:xfrm flipV="1">
              <a:off x="2210594" y="1810545"/>
              <a:ext cx="943881" cy="581419"/>
            </a:xfrm>
            <a:prstGeom prst="line">
              <a:avLst/>
            </a:prstGeom>
            <a:noFill/>
            <a:ln w="12700" cap="flat" cmpd="sng" algn="ctr">
              <a:solidFill>
                <a:srgbClr val="7F7F7F">
                  <a:lumMod val="75000"/>
                </a:srgbClr>
              </a:solidFill>
              <a:prstDash val="dash"/>
            </a:ln>
            <a:effectLst/>
          </p:spPr>
        </p:cxnSp>
      </p:grpSp>
      <p:grpSp>
        <p:nvGrpSpPr>
          <p:cNvPr id="6" name="组合 5"/>
          <p:cNvGrpSpPr/>
          <p:nvPr/>
        </p:nvGrpSpPr>
        <p:grpSpPr>
          <a:xfrm>
            <a:off x="389890" y="2214245"/>
            <a:ext cx="2376170" cy="24663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同心圆 6"/>
            <p:cNvSpPr/>
            <p:nvPr>
              <p:custDataLst>
                <p:tags r:id="rId10"/>
              </p:custDataLst>
            </p:nvPr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>
              <p:custDataLst>
                <p:tags r:id="rId11"/>
              </p:custDataLst>
            </p:nvPr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57625" y="1746250"/>
            <a:ext cx="1645920" cy="15798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>
              <p:custDataLst>
                <p:tags r:id="rId12"/>
              </p:custDataLst>
            </p:nvPr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>
              <p:custDataLst>
                <p:tags r:id="rId13"/>
              </p:custDataLst>
            </p:nvPr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857625" y="4107815"/>
            <a:ext cx="1645920" cy="15798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>
              <p:custDataLst>
                <p:tags r:id="rId14"/>
              </p:custDataLst>
            </p:nvPr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椭圆 51"/>
            <p:cNvSpPr/>
            <p:nvPr>
              <p:custDataLst>
                <p:tags r:id="rId15"/>
              </p:custDataLst>
            </p:nvPr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3" name="文本框 37"/>
          <p:cNvSpPr>
            <a:spLocks noChangeArrowheads="1"/>
          </p:cNvSpPr>
          <p:nvPr/>
        </p:nvSpPr>
        <p:spPr bwMode="auto">
          <a:xfrm>
            <a:off x="965200" y="2858770"/>
            <a:ext cx="1152525" cy="124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 defTabSz="914400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sz="4400" b="1" kern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目录</a:t>
            </a:r>
            <a:endParaRPr lang="zh-CN" sz="4400" b="1" kern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defTabSz="914400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endParaRPr lang="en-US" altLang="zh-CN" sz="1400" kern="0" dirty="0">
              <a:solidFill>
                <a:srgbClr val="00B0F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defTabSz="914400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zh-CN" sz="1400" kern="0" dirty="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rPr>
              <a:t>CATALOG</a:t>
            </a:r>
            <a:endParaRPr lang="zh-CN" altLang="en-US" sz="2500" b="0" kern="0" dirty="0">
              <a:solidFill>
                <a:srgbClr val="00B0F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defTabSz="914400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endParaRPr lang="zh-CN" sz="2500" b="1" kern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本框 37"/>
          <p:cNvSpPr>
            <a:spLocks noChangeArrowheads="1"/>
          </p:cNvSpPr>
          <p:nvPr/>
        </p:nvSpPr>
        <p:spPr bwMode="auto">
          <a:xfrm>
            <a:off x="4275455" y="4490085"/>
            <a:ext cx="812165" cy="744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 defTabSz="914400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1600" kern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FRACAS</a:t>
            </a:r>
            <a:endParaRPr lang="zh-CN" altLang="en-US" sz="1600" kern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defTabSz="914400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1600" kern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与质量问题归零</a:t>
            </a:r>
            <a:endParaRPr lang="zh-CN" altLang="en-US" sz="1600" kern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文本框 37"/>
          <p:cNvSpPr>
            <a:spLocks noChangeArrowheads="1"/>
          </p:cNvSpPr>
          <p:nvPr/>
        </p:nvSpPr>
        <p:spPr bwMode="auto">
          <a:xfrm>
            <a:off x="4104640" y="2256155"/>
            <a:ext cx="115125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 defTabSz="914400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1600" kern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什么是FRACAS</a:t>
            </a:r>
            <a:endParaRPr lang="zh-CN" altLang="en-US" sz="1600" kern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文本1"/>
          <p:cNvSpPr>
            <a:spLocks noChangeArrowheads="1"/>
          </p:cNvSpPr>
          <p:nvPr/>
        </p:nvSpPr>
        <p:spPr bwMode="gray">
          <a:xfrm>
            <a:off x="6258560" y="1803400"/>
            <a:ext cx="4694555" cy="1522730"/>
          </a:xfrm>
          <a:prstGeom prst="roundRect">
            <a:avLst>
              <a:gd name="adj" fmla="val 11505"/>
            </a:avLst>
          </a:prstGeom>
          <a:noFill/>
          <a:ln w="28575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20000"/>
              </a:lnSpc>
              <a:defRPr/>
            </a:pPr>
            <a:r>
              <a:rPr lang="en-US" altLang="zh-CN" sz="12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1</a:t>
            </a:r>
            <a:r>
              <a:rPr lang="zh-CN" altLang="en-US" sz="12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、定义和内涵</a:t>
            </a:r>
            <a:endParaRPr lang="zh-CN" altLang="en-US" sz="1200" dirty="0">
              <a:solidFill>
                <a:srgbClr val="7F7F7F">
                  <a:lumMod val="75000"/>
                </a:srgbClr>
              </a:solidFill>
              <a:cs typeface="+mn-ea"/>
              <a:sym typeface="+mn-lt"/>
            </a:endParaRPr>
          </a:p>
          <a:p>
            <a:pPr defTabSz="914400">
              <a:lnSpc>
                <a:spcPct val="120000"/>
              </a:lnSpc>
              <a:defRPr/>
            </a:pPr>
            <a:r>
              <a:rPr lang="en-US" altLang="zh-CN" sz="12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2</a:t>
            </a:r>
            <a:r>
              <a:rPr lang="zh-CN" altLang="en-US" sz="12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、计划和内容</a:t>
            </a:r>
            <a:endParaRPr lang="zh-CN" altLang="en-US" sz="1200" dirty="0">
              <a:solidFill>
                <a:srgbClr val="7F7F7F">
                  <a:lumMod val="75000"/>
                </a:srgbClr>
              </a:solidFill>
              <a:cs typeface="+mn-ea"/>
              <a:sym typeface="+mn-lt"/>
            </a:endParaRPr>
          </a:p>
          <a:p>
            <a:pPr defTabSz="914400">
              <a:lnSpc>
                <a:spcPct val="120000"/>
              </a:lnSpc>
              <a:defRPr/>
            </a:pPr>
            <a:r>
              <a:rPr lang="en-US" altLang="zh-CN" sz="12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3</a:t>
            </a:r>
            <a:r>
              <a:rPr lang="zh-CN" altLang="en-US" sz="12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、FRACAS运行包括故障报告、故障核实、故障分析、纠正措施四个部分</a:t>
            </a:r>
            <a:endParaRPr lang="zh-CN" altLang="en-US" sz="1200" dirty="0">
              <a:solidFill>
                <a:srgbClr val="7F7F7F">
                  <a:lumMod val="75000"/>
                </a:srgbClr>
              </a:solidFill>
              <a:cs typeface="+mn-ea"/>
              <a:sym typeface="+mn-lt"/>
            </a:endParaRPr>
          </a:p>
          <a:p>
            <a:pPr defTabSz="914400">
              <a:lnSpc>
                <a:spcPct val="120000"/>
              </a:lnSpc>
              <a:defRPr/>
            </a:pPr>
            <a:r>
              <a:rPr lang="en-US" altLang="zh-CN" sz="12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4</a:t>
            </a:r>
            <a:r>
              <a:rPr lang="zh-CN" altLang="en-US" sz="12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、补充说明</a:t>
            </a:r>
            <a:endParaRPr lang="zh-CN" altLang="en-US" sz="1200" dirty="0">
              <a:solidFill>
                <a:srgbClr val="7F7F7F">
                  <a:lumMod val="75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124575" y="4130675"/>
            <a:ext cx="4829175" cy="1463675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3" name="圆角矩形 62"/>
            <p:cNvSpPr/>
            <p:nvPr>
              <p:custDataLst>
                <p:tags r:id="rId16"/>
              </p:custDataLst>
            </p:nvPr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圆角矩形 63"/>
            <p:cNvSpPr/>
            <p:nvPr>
              <p:custDataLst>
                <p:tags r:id="rId17"/>
              </p:custDataLst>
            </p:nvPr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5" name="文本1"/>
          <p:cNvSpPr>
            <a:spLocks noChangeArrowheads="1"/>
          </p:cNvSpPr>
          <p:nvPr/>
        </p:nvSpPr>
        <p:spPr bwMode="gray">
          <a:xfrm>
            <a:off x="6258560" y="4107815"/>
            <a:ext cx="4359910" cy="1522730"/>
          </a:xfrm>
          <a:prstGeom prst="roundRect">
            <a:avLst>
              <a:gd name="adj" fmla="val 11505"/>
            </a:avLst>
          </a:prstGeom>
          <a:noFill/>
          <a:ln w="28575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1</a:t>
            </a:r>
            <a:r>
              <a:rPr lang="zh-CN" altLang="en-US" sz="14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、从目标看</a:t>
            </a:r>
            <a:endParaRPr lang="zh-CN" altLang="en-US" sz="1400" dirty="0">
              <a:solidFill>
                <a:srgbClr val="7F7F7F">
                  <a:lumMod val="75000"/>
                </a:srgbClr>
              </a:solidFill>
              <a:cs typeface="+mn-ea"/>
              <a:sym typeface="+mn-lt"/>
            </a:endParaRPr>
          </a:p>
          <a:p>
            <a:pPr defTabSz="914400"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2</a:t>
            </a:r>
            <a:r>
              <a:rPr lang="zh-CN" altLang="en-US" sz="14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、从适用范围看</a:t>
            </a:r>
            <a:endParaRPr lang="zh-CN" altLang="en-US" sz="1400" dirty="0">
              <a:solidFill>
                <a:srgbClr val="7F7F7F">
                  <a:lumMod val="75000"/>
                </a:srgbClr>
              </a:solidFill>
              <a:cs typeface="+mn-ea"/>
              <a:sym typeface="+mn-lt"/>
            </a:endParaRPr>
          </a:p>
          <a:p>
            <a:pPr defTabSz="914400"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3</a:t>
            </a:r>
            <a:r>
              <a:rPr lang="zh-CN" altLang="en-US" sz="14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、从管理范围看</a:t>
            </a:r>
            <a:endParaRPr lang="zh-CN" altLang="en-US" sz="1400" dirty="0">
              <a:solidFill>
                <a:srgbClr val="7F7F7F">
                  <a:lumMod val="75000"/>
                </a:srgbClr>
              </a:solidFill>
              <a:cs typeface="+mn-ea"/>
              <a:sym typeface="+mn-lt"/>
            </a:endParaRPr>
          </a:p>
          <a:p>
            <a:pPr defTabSz="914400"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4</a:t>
            </a:r>
            <a:r>
              <a:rPr lang="zh-CN" altLang="en-US" sz="1400" dirty="0">
                <a:solidFill>
                  <a:srgbClr val="7F7F7F">
                    <a:lumMod val="75000"/>
                  </a:srgbClr>
                </a:solidFill>
                <a:cs typeface="+mn-ea"/>
                <a:sym typeface="+mn-lt"/>
              </a:rPr>
              <a:t>、从对应关系看</a:t>
            </a:r>
            <a:endParaRPr lang="zh-CN" altLang="en-US" sz="1400" dirty="0">
              <a:solidFill>
                <a:srgbClr val="7F7F7F">
                  <a:lumMod val="7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5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5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5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5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6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6" grpId="0"/>
      <p:bldP spid="57" grpId="0" animBg="1"/>
      <p:bldP spid="54" grpId="0"/>
      <p:bldP spid="6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形 18"/>
          <p:cNvSpPr/>
          <p:nvPr/>
        </p:nvSpPr>
        <p:spPr>
          <a:xfrm>
            <a:off x="-4956" y="1041400"/>
            <a:ext cx="10350720" cy="5826991"/>
          </a:xfrm>
          <a:custGeom>
            <a:avLst/>
            <a:gdLst>
              <a:gd name="connsiteX0" fmla="*/ 7194233 w 7194232"/>
              <a:gd name="connsiteY0" fmla="*/ 0 h 4050030"/>
              <a:gd name="connsiteX1" fmla="*/ 5301615 w 7194232"/>
              <a:gd name="connsiteY1" fmla="*/ 4050030 h 4050030"/>
              <a:gd name="connsiteX2" fmla="*/ 0 w 7194232"/>
              <a:gd name="connsiteY2" fmla="*/ 4050030 h 4050030"/>
              <a:gd name="connsiteX3" fmla="*/ 0 w 7194232"/>
              <a:gd name="connsiteY3" fmla="*/ 3095625 h 4050030"/>
              <a:gd name="connsiteX4" fmla="*/ 1446848 w 7194232"/>
              <a:gd name="connsiteY4" fmla="*/ 0 h 405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4232" h="4050030">
                <a:moveTo>
                  <a:pt x="7194233" y="0"/>
                </a:moveTo>
                <a:lnTo>
                  <a:pt x="5301615" y="4050030"/>
                </a:lnTo>
                <a:lnTo>
                  <a:pt x="0" y="4050030"/>
                </a:lnTo>
                <a:lnTo>
                  <a:pt x="0" y="3095625"/>
                </a:lnTo>
                <a:lnTo>
                  <a:pt x="1446848" y="0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025446" y="3635748"/>
            <a:ext cx="814110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4800" b="1" kern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什么是FRACAS</a:t>
            </a:r>
            <a:endParaRPr lang="zh-CN" altLang="en-US" sz="4800" b="1" dirty="0">
              <a:solidFill>
                <a:srgbClr val="004EA8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446" y="1979364"/>
            <a:ext cx="8141109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ln w="15875">
                  <a:noFill/>
                </a:ln>
                <a:solidFill>
                  <a:srgbClr val="004EA8"/>
                </a:solidFill>
              </a:rPr>
              <a:t>1</a:t>
            </a:r>
            <a:endParaRPr lang="en-US" altLang="zh-CN" sz="11500" dirty="0">
              <a:ln w="15875">
                <a:noFill/>
              </a:ln>
              <a:solidFill>
                <a:srgbClr val="004EA8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65802" y="2073293"/>
            <a:ext cx="4260396" cy="3279739"/>
            <a:chOff x="3913814" y="2036407"/>
            <a:chExt cx="4260396" cy="3279739"/>
          </a:xfrm>
        </p:grpSpPr>
        <p:grpSp>
          <p:nvGrpSpPr>
            <p:cNvPr id="5" name="组合 4"/>
            <p:cNvGrpSpPr/>
            <p:nvPr/>
          </p:nvGrpSpPr>
          <p:grpSpPr>
            <a:xfrm>
              <a:off x="4093025" y="2084032"/>
              <a:ext cx="4005946" cy="3184786"/>
              <a:chOff x="2107933" y="2204185"/>
              <a:chExt cx="7960092" cy="3818747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2107933" y="2204185"/>
                <a:ext cx="796009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07933" y="6022932"/>
                <a:ext cx="796009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图形 9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913814" y="2036407"/>
              <a:ext cx="428625" cy="95250"/>
            </a:xfrm>
            <a:prstGeom prst="rect">
              <a:avLst/>
            </a:prstGeom>
          </p:spPr>
        </p:pic>
        <p:pic>
          <p:nvPicPr>
            <p:cNvPr id="11" name="图形 10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745585" y="5220896"/>
              <a:ext cx="428625" cy="952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398135" y="1598930"/>
            <a:ext cx="6221730" cy="3912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2800"/>
              <a:t>根据GJB451《可靠性维修性保障性术语》的定义，故障报告、分析和纠正措施系统（FRACAS）是通过及时报告产品发生的故障，分析故障原因，并采取有效的纠正措施，以防止故障再现，实现可靠性增长的一种管理系统，也称为“故障报告闭环系统”。</a:t>
            </a:r>
            <a:endParaRPr lang="zh-CN" altLang="en-US" sz="2800"/>
          </a:p>
        </p:txBody>
      </p:sp>
      <p:pic>
        <p:nvPicPr>
          <p:cNvPr id="31" name="Picture 5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89560" y="1598930"/>
            <a:ext cx="5687695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398135" y="1444625"/>
            <a:ext cx="6542405" cy="3912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2400"/>
              <a:t>FRACAS来源于GJB450A-2004《装备可靠性工作通用要求》工作项目205，是从可靠性维度提出的管理要求。FRACAS存在及运行的目的和作用是针对装备研制、生产和早期使用阶段出现的各类故障，及时报告产品发生的故障，分析故障原因，制定和实施有效的纠正措施，以防止故障再现，改善其可靠性和维修性，从而实现产品可靠性的增长，达到对产品可靠性和维修性的预期要求，防止故障再现。</a:t>
            </a:r>
            <a:endParaRPr lang="zh-CN" altLang="en-US" sz="2400"/>
          </a:p>
        </p:txBody>
      </p:sp>
      <p:pic>
        <p:nvPicPr>
          <p:cNvPr id="4" name="图片 3" descr="6193cc690f65a1165(1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245" y="2438400"/>
            <a:ext cx="4806315" cy="291846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78591" y="1155066"/>
            <a:ext cx="3661171" cy="856060"/>
            <a:chOff x="5122960" y="1820228"/>
            <a:chExt cx="3892537" cy="898863"/>
          </a:xfrm>
        </p:grpSpPr>
        <p:grpSp>
          <p:nvGrpSpPr>
            <p:cNvPr id="87042" name="组合 2"/>
            <p:cNvGrpSpPr/>
            <p:nvPr/>
          </p:nvGrpSpPr>
          <p:grpSpPr bwMode="auto">
            <a:xfrm>
              <a:off x="5217899" y="1898988"/>
              <a:ext cx="3797598" cy="741342"/>
              <a:chOff x="3791744" y="5346476"/>
              <a:chExt cx="5832648" cy="1152128"/>
            </a:xfrm>
          </p:grpSpPr>
          <p:sp>
            <p:nvSpPr>
              <p:cNvPr id="10" name="圆角矩形 9"/>
              <p:cNvSpPr/>
              <p:nvPr>
                <p:custDataLst>
                  <p:tags r:id="rId6"/>
                </p:custDataLst>
              </p:nvPr>
            </p:nvSpPr>
            <p:spPr>
              <a:xfrm>
                <a:off x="4007768" y="5518711"/>
                <a:ext cx="5400600" cy="807659"/>
              </a:xfrm>
              <a:prstGeom prst="roundRect">
                <a:avLst>
                  <a:gd name="adj" fmla="val 50000"/>
                </a:avLst>
              </a:prstGeom>
              <a:solidFill>
                <a:srgbClr val="00B0F0"/>
              </a:solidFill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任意多边形 10"/>
              <p:cNvSpPr/>
              <p:nvPr>
                <p:custDataLst>
                  <p:tags r:id="rId7"/>
                </p:custDataLst>
              </p:nvPr>
            </p:nvSpPr>
            <p:spPr>
              <a:xfrm>
                <a:off x="3791744" y="5346476"/>
                <a:ext cx="5832648" cy="1152128"/>
              </a:xfrm>
              <a:custGeom>
                <a:avLst/>
                <a:gdLst>
                  <a:gd name="connsiteX0" fmla="*/ 619854 w 5832648"/>
                  <a:gd name="connsiteY0" fmla="*/ 172234 h 1152128"/>
                  <a:gd name="connsiteX1" fmla="*/ 247759 w 5832648"/>
                  <a:gd name="connsiteY1" fmla="*/ 418875 h 1152128"/>
                  <a:gd name="connsiteX2" fmla="*/ 216024 w 5832648"/>
                  <a:gd name="connsiteY2" fmla="*/ 576064 h 1152128"/>
                  <a:gd name="connsiteX3" fmla="*/ 216024 w 5832648"/>
                  <a:gd name="connsiteY3" fmla="*/ 576063 h 1152128"/>
                  <a:gd name="connsiteX4" fmla="*/ 216024 w 5832648"/>
                  <a:gd name="connsiteY4" fmla="*/ 576064 h 1152128"/>
                  <a:gd name="connsiteX5" fmla="*/ 216024 w 5832648"/>
                  <a:gd name="connsiteY5" fmla="*/ 576064 h 1152128"/>
                  <a:gd name="connsiteX6" fmla="*/ 247759 w 5832648"/>
                  <a:gd name="connsiteY6" fmla="*/ 733252 h 1152128"/>
                  <a:gd name="connsiteX7" fmla="*/ 619854 w 5832648"/>
                  <a:gd name="connsiteY7" fmla="*/ 979893 h 1152128"/>
                  <a:gd name="connsiteX8" fmla="*/ 5212794 w 5832648"/>
                  <a:gd name="connsiteY8" fmla="*/ 979894 h 1152128"/>
                  <a:gd name="connsiteX9" fmla="*/ 5616624 w 5832648"/>
                  <a:gd name="connsiteY9" fmla="*/ 576064 h 1152128"/>
                  <a:gd name="connsiteX10" fmla="*/ 5616625 w 5832648"/>
                  <a:gd name="connsiteY10" fmla="*/ 576064 h 1152128"/>
                  <a:gd name="connsiteX11" fmla="*/ 5212795 w 5832648"/>
                  <a:gd name="connsiteY11" fmla="*/ 172234 h 1152128"/>
                  <a:gd name="connsiteX12" fmla="*/ 576064 w 5832648"/>
                  <a:gd name="connsiteY12" fmla="*/ 0 h 1152128"/>
                  <a:gd name="connsiteX13" fmla="*/ 5256584 w 5832648"/>
                  <a:gd name="connsiteY13" fmla="*/ 0 h 1152128"/>
                  <a:gd name="connsiteX14" fmla="*/ 5832648 w 5832648"/>
                  <a:gd name="connsiteY14" fmla="*/ 576064 h 1152128"/>
                  <a:gd name="connsiteX15" fmla="*/ 5256584 w 5832648"/>
                  <a:gd name="connsiteY15" fmla="*/ 1152128 h 1152128"/>
                  <a:gd name="connsiteX16" fmla="*/ 576064 w 5832648"/>
                  <a:gd name="connsiteY16" fmla="*/ 1152128 h 1152128"/>
                  <a:gd name="connsiteX17" fmla="*/ 0 w 5832648"/>
                  <a:gd name="connsiteY17" fmla="*/ 576064 h 1152128"/>
                  <a:gd name="connsiteX18" fmla="*/ 576064 w 5832648"/>
                  <a:gd name="connsiteY18" fmla="*/ 0 h 115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832648" h="1152128">
                    <a:moveTo>
                      <a:pt x="619854" y="172234"/>
                    </a:moveTo>
                    <a:cubicBezTo>
                      <a:pt x="452583" y="172234"/>
                      <a:pt x="309064" y="273935"/>
                      <a:pt x="247759" y="418875"/>
                    </a:cubicBezTo>
                    <a:lnTo>
                      <a:pt x="216024" y="576064"/>
                    </a:lnTo>
                    <a:lnTo>
                      <a:pt x="216024" y="576063"/>
                    </a:lnTo>
                    <a:lnTo>
                      <a:pt x="216024" y="576064"/>
                    </a:lnTo>
                    <a:lnTo>
                      <a:pt x="216024" y="576064"/>
                    </a:lnTo>
                    <a:lnTo>
                      <a:pt x="247759" y="733252"/>
                    </a:lnTo>
                    <a:cubicBezTo>
                      <a:pt x="309064" y="878193"/>
                      <a:pt x="452583" y="979893"/>
                      <a:pt x="619854" y="979893"/>
                    </a:cubicBezTo>
                    <a:lnTo>
                      <a:pt x="5212794" y="979894"/>
                    </a:lnTo>
                    <a:cubicBezTo>
                      <a:pt x="5435823" y="979894"/>
                      <a:pt x="5616624" y="799093"/>
                      <a:pt x="5616624" y="576064"/>
                    </a:cubicBezTo>
                    <a:lnTo>
                      <a:pt x="5616625" y="576064"/>
                    </a:lnTo>
                    <a:cubicBezTo>
                      <a:pt x="5616625" y="353035"/>
                      <a:pt x="5435824" y="172234"/>
                      <a:pt x="5212795" y="172234"/>
                    </a:cubicBezTo>
                    <a:close/>
                    <a:moveTo>
                      <a:pt x="576064" y="0"/>
                    </a:moveTo>
                    <a:lnTo>
                      <a:pt x="5256584" y="0"/>
                    </a:lnTo>
                    <a:cubicBezTo>
                      <a:pt x="5574735" y="0"/>
                      <a:pt x="5832648" y="257913"/>
                      <a:pt x="5832648" y="576064"/>
                    </a:cubicBezTo>
                    <a:cubicBezTo>
                      <a:pt x="5832648" y="894215"/>
                      <a:pt x="5574735" y="1152128"/>
                      <a:pt x="5256584" y="1152128"/>
                    </a:cubicBezTo>
                    <a:lnTo>
                      <a:pt x="576064" y="1152128"/>
                    </a:ln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圆角矩形 11"/>
              <p:cNvSpPr/>
              <p:nvPr>
                <p:custDataLst>
                  <p:tags r:id="rId8"/>
                </p:custDataLst>
              </p:nvPr>
            </p:nvSpPr>
            <p:spPr>
              <a:xfrm>
                <a:off x="3791744" y="5346476"/>
                <a:ext cx="5832648" cy="1152128"/>
              </a:xfrm>
              <a:prstGeom prst="roundRect">
                <a:avLst>
                  <a:gd name="adj" fmla="val 50000"/>
                </a:avLst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87043" name="组合 3"/>
            <p:cNvGrpSpPr/>
            <p:nvPr/>
          </p:nvGrpSpPr>
          <p:grpSpPr bwMode="auto">
            <a:xfrm>
              <a:off x="5122960" y="1820228"/>
              <a:ext cx="910157" cy="898863"/>
              <a:chOff x="6124811" y="347435"/>
              <a:chExt cx="1141097" cy="1141097"/>
            </a:xfrm>
          </p:grpSpPr>
          <p:sp>
            <p:nvSpPr>
              <p:cNvPr id="6" name="椭圆 5"/>
              <p:cNvSpPr/>
              <p:nvPr>
                <p:custDataLst>
                  <p:tags r:id="rId9"/>
                </p:custDataLst>
              </p:nvPr>
            </p:nvSpPr>
            <p:spPr>
              <a:xfrm>
                <a:off x="6234318" y="456943"/>
                <a:ext cx="922083" cy="92208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87176" name="组合 5"/>
              <p:cNvGrpSpPr/>
              <p:nvPr/>
            </p:nvGrpSpPr>
            <p:grpSpPr bwMode="auto">
              <a:xfrm>
                <a:off x="6124811" y="347435"/>
                <a:ext cx="1141097" cy="1141097"/>
                <a:chOff x="3733576" y="3930057"/>
                <a:chExt cx="1800000" cy="1800000"/>
              </a:xfrm>
            </p:grpSpPr>
            <p:sp>
              <p:nvSpPr>
                <p:cNvPr id="7" name="椭圆 6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4003576" y="4200057"/>
                  <a:ext cx="1260000" cy="1260000"/>
                </a:xfrm>
                <a:prstGeom prst="ellipse">
                  <a:avLst/>
                </a:prstGeom>
                <a:noFill/>
                <a:ln>
                  <a:gradFill flip="none" rotWithShape="1">
                    <a:gsLst>
                      <a:gs pos="100000">
                        <a:schemeClr val="bg1"/>
                      </a:gs>
                      <a:gs pos="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" name="任意多边形 7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3733576" y="3930057"/>
                  <a:ext cx="1800000" cy="180000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  <a:gd name="connsiteX5" fmla="*/ 900000 w 1800000"/>
                    <a:gd name="connsiteY5" fmla="*/ 270000 h 1800000"/>
                    <a:gd name="connsiteX6" fmla="*/ 270000 w 1800000"/>
                    <a:gd name="connsiteY6" fmla="*/ 900000 h 1800000"/>
                    <a:gd name="connsiteX7" fmla="*/ 900000 w 1800000"/>
                    <a:gd name="connsiteY7" fmla="*/ 1530000 h 1800000"/>
                    <a:gd name="connsiteX8" fmla="*/ 1530000 w 1800000"/>
                    <a:gd name="connsiteY8" fmla="*/ 900000 h 1800000"/>
                    <a:gd name="connsiteX9" fmla="*/ 900000 w 1800000"/>
                    <a:gd name="connsiteY9" fmla="*/ 27000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  <a:moveTo>
                        <a:pt x="900000" y="270000"/>
                      </a:moveTo>
                      <a:cubicBezTo>
                        <a:pt x="552061" y="270000"/>
                        <a:pt x="270000" y="552061"/>
                        <a:pt x="270000" y="900000"/>
                      </a:cubicBezTo>
                      <a:cubicBezTo>
                        <a:pt x="270000" y="1247939"/>
                        <a:pt x="552061" y="1530000"/>
                        <a:pt x="900000" y="1530000"/>
                      </a:cubicBezTo>
                      <a:cubicBezTo>
                        <a:pt x="1247939" y="1530000"/>
                        <a:pt x="1530000" y="1247939"/>
                        <a:pt x="1530000" y="900000"/>
                      </a:cubicBezTo>
                      <a:cubicBezTo>
                        <a:pt x="1530000" y="552061"/>
                        <a:pt x="1247939" y="270000"/>
                        <a:pt x="900000" y="2700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F0F0"/>
                    </a:gs>
                    <a:gs pos="100000">
                      <a:srgbClr val="DBDBDB"/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889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" name="椭圆 8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3733576" y="3930057"/>
                  <a:ext cx="1800000" cy="1800000"/>
                </a:xfrm>
                <a:prstGeom prst="ellipse">
                  <a:avLst/>
                </a:prstGeom>
                <a:noFill/>
                <a:ln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87048" name="文本框 34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6174810" y="2111598"/>
              <a:ext cx="1534567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72585" tIns="36293" rIns="72585" bIns="3629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9pPr>
            </a:lstStyle>
            <a:p>
              <a:pPr algn="l" defTabSz="914400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定义和内涵</a:t>
              </a:r>
              <a:endPara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87071" name="组合 97"/>
            <p:cNvGrpSpPr>
              <a:grpSpLocks noChangeAspect="1"/>
            </p:cNvGrpSpPr>
            <p:nvPr/>
          </p:nvGrpSpPr>
          <p:grpSpPr bwMode="auto">
            <a:xfrm>
              <a:off x="5447021" y="2112764"/>
              <a:ext cx="521537" cy="460058"/>
              <a:chOff x="688976" y="7240588"/>
              <a:chExt cx="519113" cy="461963"/>
            </a:xfrm>
          </p:grpSpPr>
          <p:sp>
            <p:nvSpPr>
              <p:cNvPr id="99" name="Freeform 64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708026" y="7245351"/>
                <a:ext cx="500063" cy="457200"/>
              </a:xfrm>
              <a:custGeom>
                <a:avLst/>
                <a:gdLst>
                  <a:gd name="T0" fmla="*/ 140 w 315"/>
                  <a:gd name="T1" fmla="*/ 288 h 288"/>
                  <a:gd name="T2" fmla="*/ 0 w 315"/>
                  <a:gd name="T3" fmla="*/ 176 h 288"/>
                  <a:gd name="T4" fmla="*/ 2 w 315"/>
                  <a:gd name="T5" fmla="*/ 14 h 288"/>
                  <a:gd name="T6" fmla="*/ 57 w 315"/>
                  <a:gd name="T7" fmla="*/ 9 h 288"/>
                  <a:gd name="T8" fmla="*/ 97 w 315"/>
                  <a:gd name="T9" fmla="*/ 57 h 288"/>
                  <a:gd name="T10" fmla="*/ 113 w 315"/>
                  <a:gd name="T11" fmla="*/ 9 h 288"/>
                  <a:gd name="T12" fmla="*/ 140 w 315"/>
                  <a:gd name="T13" fmla="*/ 0 h 288"/>
                  <a:gd name="T14" fmla="*/ 315 w 315"/>
                  <a:gd name="T15" fmla="*/ 150 h 288"/>
                  <a:gd name="T16" fmla="*/ 140 w 315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5" h="288">
                    <a:moveTo>
                      <a:pt x="140" y="288"/>
                    </a:moveTo>
                    <a:lnTo>
                      <a:pt x="0" y="176"/>
                    </a:lnTo>
                    <a:lnTo>
                      <a:pt x="2" y="14"/>
                    </a:lnTo>
                    <a:lnTo>
                      <a:pt x="57" y="9"/>
                    </a:lnTo>
                    <a:lnTo>
                      <a:pt x="97" y="57"/>
                    </a:lnTo>
                    <a:lnTo>
                      <a:pt x="113" y="9"/>
                    </a:lnTo>
                    <a:lnTo>
                      <a:pt x="140" y="0"/>
                    </a:lnTo>
                    <a:lnTo>
                      <a:pt x="315" y="150"/>
                    </a:lnTo>
                    <a:lnTo>
                      <a:pt x="140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chemeClr val="tx1">
                      <a:lumMod val="95000"/>
                      <a:lumOff val="5000"/>
                      <a:alpha val="0"/>
                    </a:schemeClr>
                  </a:gs>
                  <a:gs pos="0">
                    <a:schemeClr val="tx1">
                      <a:lumMod val="95000"/>
                      <a:lumOff val="5000"/>
                      <a:alpha val="5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7088" name="Freeform 65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688976" y="7240588"/>
                <a:ext cx="115888" cy="295275"/>
              </a:xfrm>
              <a:custGeom>
                <a:avLst/>
                <a:gdLst>
                  <a:gd name="T0" fmla="*/ 63551 w 31"/>
                  <a:gd name="T1" fmla="*/ 0 h 78"/>
                  <a:gd name="T2" fmla="*/ 108411 w 31"/>
                  <a:gd name="T3" fmla="*/ 18928 h 78"/>
                  <a:gd name="T4" fmla="*/ 115888 w 31"/>
                  <a:gd name="T5" fmla="*/ 68140 h 78"/>
                  <a:gd name="T6" fmla="*/ 115888 w 31"/>
                  <a:gd name="T7" fmla="*/ 238491 h 78"/>
                  <a:gd name="T8" fmla="*/ 100935 w 31"/>
                  <a:gd name="T9" fmla="*/ 280133 h 78"/>
                  <a:gd name="T10" fmla="*/ 59813 w 31"/>
                  <a:gd name="T11" fmla="*/ 295275 h 78"/>
                  <a:gd name="T12" fmla="*/ 11215 w 31"/>
                  <a:gd name="T13" fmla="*/ 272562 h 78"/>
                  <a:gd name="T14" fmla="*/ 0 w 31"/>
                  <a:gd name="T15" fmla="*/ 215778 h 78"/>
                  <a:gd name="T16" fmla="*/ 0 w 31"/>
                  <a:gd name="T17" fmla="*/ 79497 h 78"/>
                  <a:gd name="T18" fmla="*/ 11215 w 31"/>
                  <a:gd name="T19" fmla="*/ 22713 h 78"/>
                  <a:gd name="T20" fmla="*/ 63551 w 31"/>
                  <a:gd name="T21" fmla="*/ 0 h 78"/>
                  <a:gd name="T22" fmla="*/ 59813 w 31"/>
                  <a:gd name="T23" fmla="*/ 264990 h 78"/>
                  <a:gd name="T24" fmla="*/ 85981 w 31"/>
                  <a:gd name="T25" fmla="*/ 227135 h 78"/>
                  <a:gd name="T26" fmla="*/ 85981 w 31"/>
                  <a:gd name="T27" fmla="*/ 64355 h 78"/>
                  <a:gd name="T28" fmla="*/ 59813 w 31"/>
                  <a:gd name="T29" fmla="*/ 26499 h 78"/>
                  <a:gd name="T30" fmla="*/ 33645 w 31"/>
                  <a:gd name="T31" fmla="*/ 64355 h 78"/>
                  <a:gd name="T32" fmla="*/ 33645 w 31"/>
                  <a:gd name="T33" fmla="*/ 75712 h 78"/>
                  <a:gd name="T34" fmla="*/ 33645 w 31"/>
                  <a:gd name="T35" fmla="*/ 87068 h 78"/>
                  <a:gd name="T36" fmla="*/ 33645 w 31"/>
                  <a:gd name="T37" fmla="*/ 136281 h 78"/>
                  <a:gd name="T38" fmla="*/ 33645 w 31"/>
                  <a:gd name="T39" fmla="*/ 181708 h 78"/>
                  <a:gd name="T40" fmla="*/ 33645 w 31"/>
                  <a:gd name="T41" fmla="*/ 223349 h 78"/>
                  <a:gd name="T42" fmla="*/ 59813 w 31"/>
                  <a:gd name="T43" fmla="*/ 264990 h 7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8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1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5" y="76"/>
                      <a:pt x="21" y="78"/>
                      <a:pt x="16" y="78"/>
                    </a:cubicBezTo>
                    <a:cubicBezTo>
                      <a:pt x="10" y="78"/>
                      <a:pt x="5" y="76"/>
                      <a:pt x="3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9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7"/>
                      <a:pt x="23" y="60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1"/>
                      <a:pt x="20" y="7"/>
                      <a:pt x="16" y="7"/>
                    </a:cubicBezTo>
                    <a:cubicBezTo>
                      <a:pt x="12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7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87094" name="Freeform 57"/>
          <p:cNvSpPr/>
          <p:nvPr>
            <p:custDataLst>
              <p:tags r:id="rId16"/>
            </p:custDataLst>
          </p:nvPr>
        </p:nvSpPr>
        <p:spPr bwMode="auto">
          <a:xfrm>
            <a:off x="1244653" y="1433221"/>
            <a:ext cx="67125" cy="282384"/>
          </a:xfrm>
          <a:custGeom>
            <a:avLst/>
            <a:gdLst>
              <a:gd name="T0" fmla="*/ 0 w 18"/>
              <a:gd name="T1" fmla="*/ 54507 h 76"/>
              <a:gd name="T2" fmla="*/ 54674 w 18"/>
              <a:gd name="T3" fmla="*/ 0 h 76"/>
              <a:gd name="T4" fmla="*/ 89466 w 18"/>
              <a:gd name="T5" fmla="*/ 0 h 76"/>
              <a:gd name="T6" fmla="*/ 89466 w 18"/>
              <a:gd name="T7" fmla="*/ 376591 h 76"/>
              <a:gd name="T8" fmla="*/ 39763 w 18"/>
              <a:gd name="T9" fmla="*/ 376591 h 76"/>
              <a:gd name="T10" fmla="*/ 39763 w 18"/>
              <a:gd name="T11" fmla="*/ 94148 h 76"/>
              <a:gd name="T12" fmla="*/ 0 w 18"/>
              <a:gd name="T13" fmla="*/ 94148 h 76"/>
              <a:gd name="T14" fmla="*/ 0 w 18"/>
              <a:gd name="T15" fmla="*/ 54507 h 7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8" h="76">
                <a:moveTo>
                  <a:pt x="0" y="11"/>
                </a:moveTo>
                <a:cubicBezTo>
                  <a:pt x="7" y="10"/>
                  <a:pt x="10" y="7"/>
                  <a:pt x="1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76"/>
                  <a:pt x="18" y="76"/>
                  <a:pt x="18" y="76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19"/>
                  <a:pt x="8" y="19"/>
                  <a:pt x="8" y="19"/>
                </a:cubicBezTo>
                <a:cubicBezTo>
                  <a:pt x="0" y="19"/>
                  <a:pt x="0" y="19"/>
                  <a:pt x="0" y="19"/>
                </a:cubicBezTo>
                <a:lnTo>
                  <a:pt x="0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100455" y="2301240"/>
            <a:ext cx="10109835" cy="3846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t>根据GJB451《可靠性维修性保障性术语》的定义，故障报告、分析和纠正措施系统（FRACAS）是通过及时报告产品发生的故障，分析故障原因，并采取有效的纠正措施，以防止故障再现，实现可靠性增长的一种管理系统，也称为“故障报告闭环系统”。FRACAS来源于GJB450A-2004《装备可靠性工作通用要求》工作项目205，是从可靠性维度提出的管理要求。</a:t>
            </a:r>
          </a:p>
          <a:p>
            <a:pPr>
              <a:lnSpc>
                <a:spcPct val="150000"/>
              </a:lnSpc>
            </a:pPr>
            <a:r>
              <a:t> </a:t>
            </a:r>
            <a:r>
              <a:rPr lang="en-US"/>
              <a:t>     </a:t>
            </a:r>
            <a:r>
              <a:t>FRACAS存在及运行的目的和作用是针对装备研制、生产和早期使用阶段出现的各类故障，及时报告产品发生的故障，分析故障原因，制定和实施有效的纠正措施，以防止故障再现，改善其可靠性和维修性，从而实现产品可靠性的增长，达到对产品可靠性和维修性的预期要求，防止故障再现。</a:t>
            </a:r>
          </a:p>
        </p:txBody>
      </p:sp>
      <p:pic>
        <p:nvPicPr>
          <p:cNvPr id="65" name="图片 64" descr="Vista-desktop-12.png"/>
          <p:cNvPicPr>
            <a:picLocks noChangeAspect="1"/>
          </p:cNvPicPr>
          <p:nvPr>
            <p:custDataLst>
              <p:tags r:id="rId17"/>
            </p:custDataLst>
          </p:nvPr>
        </p:nvPicPr>
        <p:blipFill rotWithShape="1">
          <a:blip r:embed="rId18" cstate="print">
            <a:alphaModFix amt="17000"/>
          </a:blip>
          <a:srcRect r="22062"/>
          <a:stretch>
            <a:fillRect/>
          </a:stretch>
        </p:blipFill>
        <p:spPr>
          <a:xfrm>
            <a:off x="9723120" y="4150995"/>
            <a:ext cx="2468880" cy="3167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816056" y="1075850"/>
            <a:ext cx="3661171" cy="856060"/>
            <a:chOff x="5122960" y="2797850"/>
            <a:chExt cx="3892537" cy="898863"/>
          </a:xfrm>
        </p:grpSpPr>
        <p:grpSp>
          <p:nvGrpSpPr>
            <p:cNvPr id="87044" name="组合 13"/>
            <p:cNvGrpSpPr/>
            <p:nvPr/>
          </p:nvGrpSpPr>
          <p:grpSpPr bwMode="auto">
            <a:xfrm>
              <a:off x="5217899" y="2876610"/>
              <a:ext cx="3797598" cy="741342"/>
              <a:chOff x="3791744" y="5346476"/>
              <a:chExt cx="5832648" cy="1152128"/>
            </a:xfrm>
          </p:grpSpPr>
          <p:sp>
            <p:nvSpPr>
              <p:cNvPr id="21" name="圆角矩形 20"/>
              <p:cNvSpPr/>
              <p:nvPr>
                <p:custDataLst>
                  <p:tags r:id="rId6"/>
                </p:custDataLst>
              </p:nvPr>
            </p:nvSpPr>
            <p:spPr>
              <a:xfrm>
                <a:off x="4007768" y="5518711"/>
                <a:ext cx="5400600" cy="807659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任意多边形 21"/>
              <p:cNvSpPr/>
              <p:nvPr>
                <p:custDataLst>
                  <p:tags r:id="rId7"/>
                </p:custDataLst>
              </p:nvPr>
            </p:nvSpPr>
            <p:spPr>
              <a:xfrm>
                <a:off x="3791744" y="5346476"/>
                <a:ext cx="5832648" cy="1152128"/>
              </a:xfrm>
              <a:custGeom>
                <a:avLst/>
                <a:gdLst>
                  <a:gd name="connsiteX0" fmla="*/ 619854 w 5832648"/>
                  <a:gd name="connsiteY0" fmla="*/ 172234 h 1152128"/>
                  <a:gd name="connsiteX1" fmla="*/ 247759 w 5832648"/>
                  <a:gd name="connsiteY1" fmla="*/ 418875 h 1152128"/>
                  <a:gd name="connsiteX2" fmla="*/ 216024 w 5832648"/>
                  <a:gd name="connsiteY2" fmla="*/ 576064 h 1152128"/>
                  <a:gd name="connsiteX3" fmla="*/ 216024 w 5832648"/>
                  <a:gd name="connsiteY3" fmla="*/ 576063 h 1152128"/>
                  <a:gd name="connsiteX4" fmla="*/ 216024 w 5832648"/>
                  <a:gd name="connsiteY4" fmla="*/ 576064 h 1152128"/>
                  <a:gd name="connsiteX5" fmla="*/ 216024 w 5832648"/>
                  <a:gd name="connsiteY5" fmla="*/ 576064 h 1152128"/>
                  <a:gd name="connsiteX6" fmla="*/ 247759 w 5832648"/>
                  <a:gd name="connsiteY6" fmla="*/ 733252 h 1152128"/>
                  <a:gd name="connsiteX7" fmla="*/ 619854 w 5832648"/>
                  <a:gd name="connsiteY7" fmla="*/ 979893 h 1152128"/>
                  <a:gd name="connsiteX8" fmla="*/ 5212794 w 5832648"/>
                  <a:gd name="connsiteY8" fmla="*/ 979894 h 1152128"/>
                  <a:gd name="connsiteX9" fmla="*/ 5616624 w 5832648"/>
                  <a:gd name="connsiteY9" fmla="*/ 576064 h 1152128"/>
                  <a:gd name="connsiteX10" fmla="*/ 5616625 w 5832648"/>
                  <a:gd name="connsiteY10" fmla="*/ 576064 h 1152128"/>
                  <a:gd name="connsiteX11" fmla="*/ 5212795 w 5832648"/>
                  <a:gd name="connsiteY11" fmla="*/ 172234 h 1152128"/>
                  <a:gd name="connsiteX12" fmla="*/ 576064 w 5832648"/>
                  <a:gd name="connsiteY12" fmla="*/ 0 h 1152128"/>
                  <a:gd name="connsiteX13" fmla="*/ 5256584 w 5832648"/>
                  <a:gd name="connsiteY13" fmla="*/ 0 h 1152128"/>
                  <a:gd name="connsiteX14" fmla="*/ 5832648 w 5832648"/>
                  <a:gd name="connsiteY14" fmla="*/ 576064 h 1152128"/>
                  <a:gd name="connsiteX15" fmla="*/ 5256584 w 5832648"/>
                  <a:gd name="connsiteY15" fmla="*/ 1152128 h 1152128"/>
                  <a:gd name="connsiteX16" fmla="*/ 576064 w 5832648"/>
                  <a:gd name="connsiteY16" fmla="*/ 1152128 h 1152128"/>
                  <a:gd name="connsiteX17" fmla="*/ 0 w 5832648"/>
                  <a:gd name="connsiteY17" fmla="*/ 576064 h 1152128"/>
                  <a:gd name="connsiteX18" fmla="*/ 576064 w 5832648"/>
                  <a:gd name="connsiteY18" fmla="*/ 0 h 115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832648" h="1152128">
                    <a:moveTo>
                      <a:pt x="619854" y="172234"/>
                    </a:moveTo>
                    <a:cubicBezTo>
                      <a:pt x="452583" y="172234"/>
                      <a:pt x="309064" y="273935"/>
                      <a:pt x="247759" y="418875"/>
                    </a:cubicBezTo>
                    <a:lnTo>
                      <a:pt x="216024" y="576064"/>
                    </a:lnTo>
                    <a:lnTo>
                      <a:pt x="216024" y="576063"/>
                    </a:lnTo>
                    <a:lnTo>
                      <a:pt x="216024" y="576064"/>
                    </a:lnTo>
                    <a:lnTo>
                      <a:pt x="216024" y="576064"/>
                    </a:lnTo>
                    <a:lnTo>
                      <a:pt x="247759" y="733252"/>
                    </a:lnTo>
                    <a:cubicBezTo>
                      <a:pt x="309064" y="878193"/>
                      <a:pt x="452583" y="979893"/>
                      <a:pt x="619854" y="979893"/>
                    </a:cubicBezTo>
                    <a:lnTo>
                      <a:pt x="5212794" y="979894"/>
                    </a:lnTo>
                    <a:cubicBezTo>
                      <a:pt x="5435823" y="979894"/>
                      <a:pt x="5616624" y="799093"/>
                      <a:pt x="5616624" y="576064"/>
                    </a:cubicBezTo>
                    <a:lnTo>
                      <a:pt x="5616625" y="576064"/>
                    </a:lnTo>
                    <a:cubicBezTo>
                      <a:pt x="5616625" y="353035"/>
                      <a:pt x="5435824" y="172234"/>
                      <a:pt x="5212795" y="172234"/>
                    </a:cubicBezTo>
                    <a:close/>
                    <a:moveTo>
                      <a:pt x="576064" y="0"/>
                    </a:moveTo>
                    <a:lnTo>
                      <a:pt x="5256584" y="0"/>
                    </a:lnTo>
                    <a:cubicBezTo>
                      <a:pt x="5574735" y="0"/>
                      <a:pt x="5832648" y="257913"/>
                      <a:pt x="5832648" y="576064"/>
                    </a:cubicBezTo>
                    <a:cubicBezTo>
                      <a:pt x="5832648" y="894215"/>
                      <a:pt x="5574735" y="1152128"/>
                      <a:pt x="5256584" y="1152128"/>
                    </a:cubicBezTo>
                    <a:lnTo>
                      <a:pt x="576064" y="1152128"/>
                    </a:ln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圆角矩形 22"/>
              <p:cNvSpPr/>
              <p:nvPr>
                <p:custDataLst>
                  <p:tags r:id="rId8"/>
                </p:custDataLst>
              </p:nvPr>
            </p:nvSpPr>
            <p:spPr>
              <a:xfrm>
                <a:off x="3791744" y="5346476"/>
                <a:ext cx="5832648" cy="1152128"/>
              </a:xfrm>
              <a:prstGeom prst="roundRect">
                <a:avLst>
                  <a:gd name="adj" fmla="val 50000"/>
                </a:avLst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87045" name="组合 14"/>
            <p:cNvGrpSpPr/>
            <p:nvPr/>
          </p:nvGrpSpPr>
          <p:grpSpPr bwMode="auto">
            <a:xfrm>
              <a:off x="5122960" y="2797850"/>
              <a:ext cx="910157" cy="898863"/>
              <a:chOff x="6124811" y="347435"/>
              <a:chExt cx="1141097" cy="1141097"/>
            </a:xfrm>
          </p:grpSpPr>
          <p:sp>
            <p:nvSpPr>
              <p:cNvPr id="16" name="椭圆 15"/>
              <p:cNvSpPr/>
              <p:nvPr>
                <p:custDataLst>
                  <p:tags r:id="rId9"/>
                </p:custDataLst>
              </p:nvPr>
            </p:nvSpPr>
            <p:spPr>
              <a:xfrm>
                <a:off x="6234318" y="456943"/>
                <a:ext cx="922083" cy="92208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87160" name="组合 16"/>
              <p:cNvGrpSpPr/>
              <p:nvPr/>
            </p:nvGrpSpPr>
            <p:grpSpPr bwMode="auto">
              <a:xfrm>
                <a:off x="6124811" y="347435"/>
                <a:ext cx="1141097" cy="1141097"/>
                <a:chOff x="3733576" y="3930057"/>
                <a:chExt cx="1800000" cy="1800000"/>
              </a:xfrm>
            </p:grpSpPr>
            <p:sp>
              <p:nvSpPr>
                <p:cNvPr id="18" name="椭圆 17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4003576" y="4200057"/>
                  <a:ext cx="1260000" cy="1260000"/>
                </a:xfrm>
                <a:prstGeom prst="ellipse">
                  <a:avLst/>
                </a:prstGeom>
                <a:noFill/>
                <a:ln>
                  <a:gradFill flip="none" rotWithShape="1">
                    <a:gsLst>
                      <a:gs pos="100000">
                        <a:schemeClr val="bg1"/>
                      </a:gs>
                      <a:gs pos="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任意多边形 18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3733576" y="3930057"/>
                  <a:ext cx="1800000" cy="180000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  <a:gd name="connsiteX5" fmla="*/ 900000 w 1800000"/>
                    <a:gd name="connsiteY5" fmla="*/ 270000 h 1800000"/>
                    <a:gd name="connsiteX6" fmla="*/ 270000 w 1800000"/>
                    <a:gd name="connsiteY6" fmla="*/ 900000 h 1800000"/>
                    <a:gd name="connsiteX7" fmla="*/ 900000 w 1800000"/>
                    <a:gd name="connsiteY7" fmla="*/ 1530000 h 1800000"/>
                    <a:gd name="connsiteX8" fmla="*/ 1530000 w 1800000"/>
                    <a:gd name="connsiteY8" fmla="*/ 900000 h 1800000"/>
                    <a:gd name="connsiteX9" fmla="*/ 900000 w 1800000"/>
                    <a:gd name="connsiteY9" fmla="*/ 27000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  <a:moveTo>
                        <a:pt x="900000" y="270000"/>
                      </a:moveTo>
                      <a:cubicBezTo>
                        <a:pt x="552061" y="270000"/>
                        <a:pt x="270000" y="552061"/>
                        <a:pt x="270000" y="900000"/>
                      </a:cubicBezTo>
                      <a:cubicBezTo>
                        <a:pt x="270000" y="1247939"/>
                        <a:pt x="552061" y="1530000"/>
                        <a:pt x="900000" y="1530000"/>
                      </a:cubicBezTo>
                      <a:cubicBezTo>
                        <a:pt x="1247939" y="1530000"/>
                        <a:pt x="1530000" y="1247939"/>
                        <a:pt x="1530000" y="900000"/>
                      </a:cubicBezTo>
                      <a:cubicBezTo>
                        <a:pt x="1530000" y="552061"/>
                        <a:pt x="1247939" y="270000"/>
                        <a:pt x="900000" y="2700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F0F0"/>
                    </a:gs>
                    <a:gs pos="100000">
                      <a:srgbClr val="DBDBDB"/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889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椭圆 19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3733576" y="3930057"/>
                  <a:ext cx="1800000" cy="1800000"/>
                </a:xfrm>
                <a:prstGeom prst="ellipse">
                  <a:avLst/>
                </a:prstGeom>
                <a:noFill/>
                <a:ln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87049" name="文本框 35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6174894" y="3112889"/>
              <a:ext cx="1099109" cy="3020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72585" tIns="36293" rIns="72585" bIns="3629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计划和内容</a:t>
              </a:r>
              <a:endPara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87072" name="组合 101"/>
            <p:cNvGrpSpPr>
              <a:grpSpLocks noChangeAspect="1"/>
            </p:cNvGrpSpPr>
            <p:nvPr/>
          </p:nvGrpSpPr>
          <p:grpSpPr bwMode="auto">
            <a:xfrm>
              <a:off x="5431831" y="3112889"/>
              <a:ext cx="521537" cy="455057"/>
              <a:chOff x="3390900" y="228600"/>
              <a:chExt cx="771525" cy="681038"/>
            </a:xfrm>
          </p:grpSpPr>
          <p:sp>
            <p:nvSpPr>
              <p:cNvPr id="103" name="Freeform 14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3421063" y="236538"/>
                <a:ext cx="741362" cy="673100"/>
              </a:xfrm>
              <a:custGeom>
                <a:avLst/>
                <a:gdLst>
                  <a:gd name="T0" fmla="*/ 204 w 467"/>
                  <a:gd name="T1" fmla="*/ 424 h 424"/>
                  <a:gd name="T2" fmla="*/ 0 w 467"/>
                  <a:gd name="T3" fmla="*/ 256 h 424"/>
                  <a:gd name="T4" fmla="*/ 3 w 467"/>
                  <a:gd name="T5" fmla="*/ 19 h 424"/>
                  <a:gd name="T6" fmla="*/ 83 w 467"/>
                  <a:gd name="T7" fmla="*/ 12 h 424"/>
                  <a:gd name="T8" fmla="*/ 123 w 467"/>
                  <a:gd name="T9" fmla="*/ 50 h 424"/>
                  <a:gd name="T10" fmla="*/ 142 w 467"/>
                  <a:gd name="T11" fmla="*/ 10 h 424"/>
                  <a:gd name="T12" fmla="*/ 214 w 467"/>
                  <a:gd name="T13" fmla="*/ 0 h 424"/>
                  <a:gd name="T14" fmla="*/ 467 w 467"/>
                  <a:gd name="T15" fmla="*/ 218 h 424"/>
                  <a:gd name="T16" fmla="*/ 204 w 467"/>
                  <a:gd name="T17" fmla="*/ 424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7" h="424">
                    <a:moveTo>
                      <a:pt x="204" y="424"/>
                    </a:moveTo>
                    <a:lnTo>
                      <a:pt x="0" y="256"/>
                    </a:lnTo>
                    <a:lnTo>
                      <a:pt x="3" y="19"/>
                    </a:lnTo>
                    <a:lnTo>
                      <a:pt x="83" y="12"/>
                    </a:lnTo>
                    <a:lnTo>
                      <a:pt x="123" y="50"/>
                    </a:lnTo>
                    <a:lnTo>
                      <a:pt x="142" y="10"/>
                    </a:lnTo>
                    <a:lnTo>
                      <a:pt x="214" y="0"/>
                    </a:lnTo>
                    <a:lnTo>
                      <a:pt x="467" y="218"/>
                    </a:lnTo>
                    <a:lnTo>
                      <a:pt x="204" y="424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chemeClr val="tx1">
                      <a:lumMod val="95000"/>
                      <a:lumOff val="5000"/>
                      <a:alpha val="0"/>
                    </a:schemeClr>
                  </a:gs>
                  <a:gs pos="0">
                    <a:schemeClr val="tx1">
                      <a:lumMod val="95000"/>
                      <a:lumOff val="5000"/>
                      <a:alpha val="5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7083" name="Freeform 15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390900" y="228600"/>
                <a:ext cx="177800" cy="436563"/>
              </a:xfrm>
              <a:custGeom>
                <a:avLst/>
                <a:gdLst>
                  <a:gd name="T0" fmla="*/ 94574 w 47"/>
                  <a:gd name="T1" fmla="*/ 0 h 116"/>
                  <a:gd name="T2" fmla="*/ 162668 w 47"/>
                  <a:gd name="T3" fmla="*/ 30108 h 116"/>
                  <a:gd name="T4" fmla="*/ 177800 w 47"/>
                  <a:gd name="T5" fmla="*/ 101614 h 116"/>
                  <a:gd name="T6" fmla="*/ 177800 w 47"/>
                  <a:gd name="T7" fmla="*/ 353767 h 116"/>
                  <a:gd name="T8" fmla="*/ 155102 w 47"/>
                  <a:gd name="T9" fmla="*/ 413982 h 116"/>
                  <a:gd name="T10" fmla="*/ 90791 w 47"/>
                  <a:gd name="T11" fmla="*/ 436563 h 116"/>
                  <a:gd name="T12" fmla="*/ 15132 w 47"/>
                  <a:gd name="T13" fmla="*/ 402692 h 116"/>
                  <a:gd name="T14" fmla="*/ 0 w 47"/>
                  <a:gd name="T15" fmla="*/ 319895 h 116"/>
                  <a:gd name="T16" fmla="*/ 0 w 47"/>
                  <a:gd name="T17" fmla="*/ 120431 h 116"/>
                  <a:gd name="T18" fmla="*/ 15132 w 47"/>
                  <a:gd name="T19" fmla="*/ 30108 h 116"/>
                  <a:gd name="T20" fmla="*/ 94574 w 47"/>
                  <a:gd name="T21" fmla="*/ 0 h 116"/>
                  <a:gd name="T22" fmla="*/ 90791 w 47"/>
                  <a:gd name="T23" fmla="*/ 395165 h 116"/>
                  <a:gd name="T24" fmla="*/ 128621 w 47"/>
                  <a:gd name="T25" fmla="*/ 334949 h 116"/>
                  <a:gd name="T26" fmla="*/ 128621 w 47"/>
                  <a:gd name="T27" fmla="*/ 94087 h 116"/>
                  <a:gd name="T28" fmla="*/ 90791 w 47"/>
                  <a:gd name="T29" fmla="*/ 41398 h 116"/>
                  <a:gd name="T30" fmla="*/ 52962 w 47"/>
                  <a:gd name="T31" fmla="*/ 97850 h 116"/>
                  <a:gd name="T32" fmla="*/ 52962 w 47"/>
                  <a:gd name="T33" fmla="*/ 112904 h 116"/>
                  <a:gd name="T34" fmla="*/ 52962 w 47"/>
                  <a:gd name="T35" fmla="*/ 131722 h 116"/>
                  <a:gd name="T36" fmla="*/ 52962 w 47"/>
                  <a:gd name="T37" fmla="*/ 199464 h 116"/>
                  <a:gd name="T38" fmla="*/ 52962 w 47"/>
                  <a:gd name="T39" fmla="*/ 270970 h 116"/>
                  <a:gd name="T40" fmla="*/ 52962 w 47"/>
                  <a:gd name="T41" fmla="*/ 334949 h 116"/>
                  <a:gd name="T42" fmla="*/ 90791 w 47"/>
                  <a:gd name="T43" fmla="*/ 395165 h 11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47" h="116">
                    <a:moveTo>
                      <a:pt x="25" y="0"/>
                    </a:moveTo>
                    <a:cubicBezTo>
                      <a:pt x="33" y="0"/>
                      <a:pt x="39" y="2"/>
                      <a:pt x="43" y="8"/>
                    </a:cubicBezTo>
                    <a:cubicBezTo>
                      <a:pt x="45" y="12"/>
                      <a:pt x="47" y="18"/>
                      <a:pt x="47" y="27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47" y="101"/>
                      <a:pt x="45" y="106"/>
                      <a:pt x="41" y="110"/>
                    </a:cubicBezTo>
                    <a:cubicBezTo>
                      <a:pt x="37" y="114"/>
                      <a:pt x="31" y="116"/>
                      <a:pt x="24" y="116"/>
                    </a:cubicBezTo>
                    <a:cubicBezTo>
                      <a:pt x="14" y="116"/>
                      <a:pt x="7" y="113"/>
                      <a:pt x="4" y="107"/>
                    </a:cubicBezTo>
                    <a:cubicBezTo>
                      <a:pt x="1" y="103"/>
                      <a:pt x="0" y="96"/>
                      <a:pt x="0" y="8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0"/>
                      <a:pt x="1" y="13"/>
                      <a:pt x="4" y="8"/>
                    </a:cubicBezTo>
                    <a:cubicBezTo>
                      <a:pt x="8" y="3"/>
                      <a:pt x="15" y="0"/>
                      <a:pt x="25" y="0"/>
                    </a:cubicBezTo>
                    <a:close/>
                    <a:moveTo>
                      <a:pt x="24" y="105"/>
                    </a:moveTo>
                    <a:cubicBezTo>
                      <a:pt x="30" y="105"/>
                      <a:pt x="34" y="100"/>
                      <a:pt x="34" y="89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4" y="16"/>
                      <a:pt x="30" y="11"/>
                      <a:pt x="24" y="11"/>
                    </a:cubicBezTo>
                    <a:cubicBezTo>
                      <a:pt x="17" y="11"/>
                      <a:pt x="14" y="16"/>
                      <a:pt x="14" y="2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72"/>
                      <a:pt x="14" y="72"/>
                      <a:pt x="14" y="72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4" y="99"/>
                      <a:pt x="17" y="105"/>
                      <a:pt x="24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9" name="Freeform 60"/>
          <p:cNvSpPr/>
          <p:nvPr>
            <p:custDataLst>
              <p:tags r:id="rId16"/>
            </p:custDataLst>
          </p:nvPr>
        </p:nvSpPr>
        <p:spPr bwMode="auto">
          <a:xfrm>
            <a:off x="1237297" y="1381285"/>
            <a:ext cx="115491" cy="285750"/>
          </a:xfrm>
          <a:custGeom>
            <a:avLst/>
            <a:gdLst>
              <a:gd name="T0" fmla="*/ 0 w 31"/>
              <a:gd name="T1" fmla="*/ 79117 h 77"/>
              <a:gd name="T2" fmla="*/ 19866 w 31"/>
              <a:gd name="T3" fmla="*/ 19779 h 77"/>
              <a:gd name="T4" fmla="*/ 79466 w 31"/>
              <a:gd name="T5" fmla="*/ 0 h 77"/>
              <a:gd name="T6" fmla="*/ 144032 w 31"/>
              <a:gd name="T7" fmla="*/ 29669 h 77"/>
              <a:gd name="T8" fmla="*/ 153965 w 31"/>
              <a:gd name="T9" fmla="*/ 108786 h 77"/>
              <a:gd name="T10" fmla="*/ 148998 w 31"/>
              <a:gd name="T11" fmla="*/ 148345 h 77"/>
              <a:gd name="T12" fmla="*/ 134099 w 31"/>
              <a:gd name="T13" fmla="*/ 187904 h 77"/>
              <a:gd name="T14" fmla="*/ 89399 w 31"/>
              <a:gd name="T15" fmla="*/ 257131 h 77"/>
              <a:gd name="T16" fmla="*/ 54633 w 31"/>
              <a:gd name="T17" fmla="*/ 336249 h 77"/>
              <a:gd name="T18" fmla="*/ 153965 w 31"/>
              <a:gd name="T19" fmla="*/ 336249 h 77"/>
              <a:gd name="T20" fmla="*/ 153965 w 31"/>
              <a:gd name="T21" fmla="*/ 375807 h 77"/>
              <a:gd name="T22" fmla="*/ 39733 w 31"/>
              <a:gd name="T23" fmla="*/ 380752 h 77"/>
              <a:gd name="T24" fmla="*/ 0 w 31"/>
              <a:gd name="T25" fmla="*/ 375807 h 77"/>
              <a:gd name="T26" fmla="*/ 0 w 31"/>
              <a:gd name="T27" fmla="*/ 375807 h 77"/>
              <a:gd name="T28" fmla="*/ 24833 w 31"/>
              <a:gd name="T29" fmla="*/ 271966 h 77"/>
              <a:gd name="T30" fmla="*/ 84432 w 31"/>
              <a:gd name="T31" fmla="*/ 182959 h 77"/>
              <a:gd name="T32" fmla="*/ 104299 w 31"/>
              <a:gd name="T33" fmla="*/ 98897 h 77"/>
              <a:gd name="T34" fmla="*/ 104299 w 31"/>
              <a:gd name="T35" fmla="*/ 93952 h 77"/>
              <a:gd name="T36" fmla="*/ 104299 w 31"/>
              <a:gd name="T37" fmla="*/ 84062 h 77"/>
              <a:gd name="T38" fmla="*/ 104299 w 31"/>
              <a:gd name="T39" fmla="*/ 59338 h 77"/>
              <a:gd name="T40" fmla="*/ 74499 w 31"/>
              <a:gd name="T41" fmla="*/ 34614 h 77"/>
              <a:gd name="T42" fmla="*/ 49666 w 31"/>
              <a:gd name="T43" fmla="*/ 79117 h 77"/>
              <a:gd name="T44" fmla="*/ 49666 w 31"/>
              <a:gd name="T45" fmla="*/ 93952 h 77"/>
              <a:gd name="T46" fmla="*/ 49666 w 31"/>
              <a:gd name="T47" fmla="*/ 103841 h 77"/>
              <a:gd name="T48" fmla="*/ 49666 w 31"/>
              <a:gd name="T49" fmla="*/ 113731 h 77"/>
              <a:gd name="T50" fmla="*/ 49666 w 31"/>
              <a:gd name="T51" fmla="*/ 128566 h 77"/>
              <a:gd name="T52" fmla="*/ 0 w 31"/>
              <a:gd name="T53" fmla="*/ 128566 h 77"/>
              <a:gd name="T54" fmla="*/ 0 w 31"/>
              <a:gd name="T55" fmla="*/ 79117 h 77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31" h="77">
                <a:moveTo>
                  <a:pt x="0" y="16"/>
                </a:moveTo>
                <a:cubicBezTo>
                  <a:pt x="0" y="10"/>
                  <a:pt x="2" y="6"/>
                  <a:pt x="4" y="4"/>
                </a:cubicBezTo>
                <a:cubicBezTo>
                  <a:pt x="6" y="1"/>
                  <a:pt x="10" y="0"/>
                  <a:pt x="16" y="0"/>
                </a:cubicBezTo>
                <a:cubicBezTo>
                  <a:pt x="23" y="0"/>
                  <a:pt x="27" y="2"/>
                  <a:pt x="29" y="6"/>
                </a:cubicBezTo>
                <a:cubicBezTo>
                  <a:pt x="30" y="9"/>
                  <a:pt x="31" y="14"/>
                  <a:pt x="31" y="22"/>
                </a:cubicBezTo>
                <a:cubicBezTo>
                  <a:pt x="31" y="25"/>
                  <a:pt x="31" y="28"/>
                  <a:pt x="30" y="30"/>
                </a:cubicBezTo>
                <a:cubicBezTo>
                  <a:pt x="30" y="32"/>
                  <a:pt x="29" y="35"/>
                  <a:pt x="27" y="38"/>
                </a:cubicBezTo>
                <a:cubicBezTo>
                  <a:pt x="18" y="52"/>
                  <a:pt x="18" y="52"/>
                  <a:pt x="18" y="52"/>
                </a:cubicBezTo>
                <a:cubicBezTo>
                  <a:pt x="14" y="58"/>
                  <a:pt x="12" y="63"/>
                  <a:pt x="11" y="68"/>
                </a:cubicBezTo>
                <a:cubicBezTo>
                  <a:pt x="31" y="68"/>
                  <a:pt x="31" y="68"/>
                  <a:pt x="31" y="68"/>
                </a:cubicBezTo>
                <a:cubicBezTo>
                  <a:pt x="31" y="76"/>
                  <a:pt x="31" y="76"/>
                  <a:pt x="31" y="76"/>
                </a:cubicBezTo>
                <a:cubicBezTo>
                  <a:pt x="8" y="77"/>
                  <a:pt x="8" y="77"/>
                  <a:pt x="8" y="77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68"/>
                  <a:pt x="2" y="61"/>
                  <a:pt x="5" y="55"/>
                </a:cubicBezTo>
                <a:cubicBezTo>
                  <a:pt x="7" y="51"/>
                  <a:pt x="11" y="45"/>
                  <a:pt x="17" y="37"/>
                </a:cubicBezTo>
                <a:cubicBezTo>
                  <a:pt x="20" y="32"/>
                  <a:pt x="21" y="27"/>
                  <a:pt x="21" y="20"/>
                </a:cubicBezTo>
                <a:cubicBezTo>
                  <a:pt x="21" y="19"/>
                  <a:pt x="21" y="19"/>
                  <a:pt x="21" y="19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5"/>
                  <a:pt x="21" y="13"/>
                  <a:pt x="21" y="12"/>
                </a:cubicBezTo>
                <a:cubicBezTo>
                  <a:pt x="20" y="9"/>
                  <a:pt x="18" y="7"/>
                  <a:pt x="15" y="7"/>
                </a:cubicBezTo>
                <a:cubicBezTo>
                  <a:pt x="11" y="7"/>
                  <a:pt x="10" y="10"/>
                  <a:pt x="10" y="16"/>
                </a:cubicBezTo>
                <a:cubicBezTo>
                  <a:pt x="10" y="19"/>
                  <a:pt x="10" y="19"/>
                  <a:pt x="10" y="19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0" y="26"/>
                  <a:pt x="0" y="26"/>
                  <a:pt x="0" y="26"/>
                </a:cubicBezTo>
                <a:lnTo>
                  <a:pt x="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72585" tIns="36293" rIns="72585" bIns="36293"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" name="文本框 66"/>
          <p:cNvSpPr txBox="1"/>
          <p:nvPr>
            <p:custDataLst>
              <p:tags r:id="rId17"/>
            </p:custDataLst>
          </p:nvPr>
        </p:nvSpPr>
        <p:spPr>
          <a:xfrm>
            <a:off x="1506220" y="2301240"/>
            <a:ext cx="9334500" cy="1100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/>
              <a:t>      </a:t>
            </a:r>
            <a:r>
              <a:rPr lang="zh-CN" altLang="en-US"/>
              <a:t>根据GJB841《故障报告、分析和纠正措施系统》要求，FRACAS包括两个方面的内容：FRACAS计划、FRACAS运行。其中，FRACAS计划是依据，名字是计划，但实质是一个工作方案，用于指导FRACAS运行，主要内容包括：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endParaRPr lang="zh-CN" altLang="en-US"/>
          </a:p>
        </p:txBody>
      </p:sp>
      <p:sp>
        <p:nvSpPr>
          <p:cNvPr id="68" name="文本框 67"/>
          <p:cNvSpPr txBox="1"/>
          <p:nvPr>
            <p:custDataLst>
              <p:tags r:id="rId18"/>
            </p:custDataLst>
          </p:nvPr>
        </p:nvSpPr>
        <p:spPr>
          <a:xfrm>
            <a:off x="1924685" y="3691890"/>
            <a:ext cx="871855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b="1">
                <a:solidFill>
                  <a:schemeClr val="tx1"/>
                </a:solidFill>
                <a:sym typeface="+mn-ea"/>
              </a:rPr>
              <a:t>① 故障报告、故障分析和纠正措施反馈的程序；故障信息传递和故障件处理的流程图；故障分析和纠正措施实施状态的跟踪与监控的程序（程序/流程范畴）。</a:t>
            </a:r>
            <a:endParaRPr lang="zh-CN" altLang="en-US" b="1">
              <a:solidFill>
                <a:schemeClr val="tx1"/>
              </a:solidFill>
            </a:endParaRPr>
          </a:p>
          <a:p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  <a:sym typeface="+mn-ea"/>
              </a:rPr>
              <a:t>②故障审查组织的职权及其办事机构的职责（职责范畴）。</a:t>
            </a:r>
            <a:endParaRPr lang="zh-CN" altLang="en-US" b="1">
              <a:solidFill>
                <a:schemeClr val="tx1"/>
              </a:solidFill>
            </a:endParaRPr>
          </a:p>
          <a:p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  <a:sym typeface="+mn-ea"/>
              </a:rPr>
              <a:t>③ 故障报告、故障分析和纠正措施报告的格式等（模板范畴）。</a:t>
            </a:r>
            <a:endParaRPr lang="zh-CN" altLang="en-US" b="1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669290" y="1007745"/>
            <a:ext cx="3759835" cy="941705"/>
            <a:chOff x="5122960" y="3775472"/>
            <a:chExt cx="3892537" cy="898863"/>
          </a:xfrm>
        </p:grpSpPr>
        <p:grpSp>
          <p:nvGrpSpPr>
            <p:cNvPr id="87046" name="组合 24"/>
            <p:cNvGrpSpPr/>
            <p:nvPr/>
          </p:nvGrpSpPr>
          <p:grpSpPr bwMode="auto">
            <a:xfrm>
              <a:off x="5217899" y="3854232"/>
              <a:ext cx="3797598" cy="740093"/>
              <a:chOff x="3791744" y="5346476"/>
              <a:chExt cx="5832648" cy="1152128"/>
            </a:xfrm>
          </p:grpSpPr>
          <p:sp>
            <p:nvSpPr>
              <p:cNvPr id="32" name="圆角矩形 31"/>
              <p:cNvSpPr/>
              <p:nvPr>
                <p:custDataLst>
                  <p:tags r:id="rId6"/>
                </p:custDataLst>
              </p:nvPr>
            </p:nvSpPr>
            <p:spPr>
              <a:xfrm>
                <a:off x="4007768" y="5518711"/>
                <a:ext cx="5400600" cy="807659"/>
              </a:xfrm>
              <a:prstGeom prst="roundRect">
                <a:avLst>
                  <a:gd name="adj" fmla="val 50000"/>
                </a:avLst>
              </a:prstGeom>
              <a:solidFill>
                <a:srgbClr val="00B0F0"/>
              </a:solidFill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任意多边形 32"/>
              <p:cNvSpPr/>
              <p:nvPr>
                <p:custDataLst>
                  <p:tags r:id="rId7"/>
                </p:custDataLst>
              </p:nvPr>
            </p:nvSpPr>
            <p:spPr>
              <a:xfrm>
                <a:off x="3791744" y="5346476"/>
                <a:ext cx="5832648" cy="1152128"/>
              </a:xfrm>
              <a:custGeom>
                <a:avLst/>
                <a:gdLst>
                  <a:gd name="connsiteX0" fmla="*/ 619854 w 5832648"/>
                  <a:gd name="connsiteY0" fmla="*/ 172234 h 1152128"/>
                  <a:gd name="connsiteX1" fmla="*/ 247759 w 5832648"/>
                  <a:gd name="connsiteY1" fmla="*/ 418875 h 1152128"/>
                  <a:gd name="connsiteX2" fmla="*/ 216024 w 5832648"/>
                  <a:gd name="connsiteY2" fmla="*/ 576064 h 1152128"/>
                  <a:gd name="connsiteX3" fmla="*/ 216024 w 5832648"/>
                  <a:gd name="connsiteY3" fmla="*/ 576063 h 1152128"/>
                  <a:gd name="connsiteX4" fmla="*/ 216024 w 5832648"/>
                  <a:gd name="connsiteY4" fmla="*/ 576064 h 1152128"/>
                  <a:gd name="connsiteX5" fmla="*/ 216024 w 5832648"/>
                  <a:gd name="connsiteY5" fmla="*/ 576064 h 1152128"/>
                  <a:gd name="connsiteX6" fmla="*/ 247759 w 5832648"/>
                  <a:gd name="connsiteY6" fmla="*/ 733252 h 1152128"/>
                  <a:gd name="connsiteX7" fmla="*/ 619854 w 5832648"/>
                  <a:gd name="connsiteY7" fmla="*/ 979893 h 1152128"/>
                  <a:gd name="connsiteX8" fmla="*/ 5212794 w 5832648"/>
                  <a:gd name="connsiteY8" fmla="*/ 979894 h 1152128"/>
                  <a:gd name="connsiteX9" fmla="*/ 5616624 w 5832648"/>
                  <a:gd name="connsiteY9" fmla="*/ 576064 h 1152128"/>
                  <a:gd name="connsiteX10" fmla="*/ 5616625 w 5832648"/>
                  <a:gd name="connsiteY10" fmla="*/ 576064 h 1152128"/>
                  <a:gd name="connsiteX11" fmla="*/ 5212795 w 5832648"/>
                  <a:gd name="connsiteY11" fmla="*/ 172234 h 1152128"/>
                  <a:gd name="connsiteX12" fmla="*/ 576064 w 5832648"/>
                  <a:gd name="connsiteY12" fmla="*/ 0 h 1152128"/>
                  <a:gd name="connsiteX13" fmla="*/ 5256584 w 5832648"/>
                  <a:gd name="connsiteY13" fmla="*/ 0 h 1152128"/>
                  <a:gd name="connsiteX14" fmla="*/ 5832648 w 5832648"/>
                  <a:gd name="connsiteY14" fmla="*/ 576064 h 1152128"/>
                  <a:gd name="connsiteX15" fmla="*/ 5256584 w 5832648"/>
                  <a:gd name="connsiteY15" fmla="*/ 1152128 h 1152128"/>
                  <a:gd name="connsiteX16" fmla="*/ 576064 w 5832648"/>
                  <a:gd name="connsiteY16" fmla="*/ 1152128 h 1152128"/>
                  <a:gd name="connsiteX17" fmla="*/ 0 w 5832648"/>
                  <a:gd name="connsiteY17" fmla="*/ 576064 h 1152128"/>
                  <a:gd name="connsiteX18" fmla="*/ 576064 w 5832648"/>
                  <a:gd name="connsiteY18" fmla="*/ 0 h 115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832648" h="1152128">
                    <a:moveTo>
                      <a:pt x="619854" y="172234"/>
                    </a:moveTo>
                    <a:cubicBezTo>
                      <a:pt x="452583" y="172234"/>
                      <a:pt x="309064" y="273935"/>
                      <a:pt x="247759" y="418875"/>
                    </a:cubicBezTo>
                    <a:lnTo>
                      <a:pt x="216024" y="576064"/>
                    </a:lnTo>
                    <a:lnTo>
                      <a:pt x="216024" y="576063"/>
                    </a:lnTo>
                    <a:lnTo>
                      <a:pt x="216024" y="576064"/>
                    </a:lnTo>
                    <a:lnTo>
                      <a:pt x="216024" y="576064"/>
                    </a:lnTo>
                    <a:lnTo>
                      <a:pt x="247759" y="733252"/>
                    </a:lnTo>
                    <a:cubicBezTo>
                      <a:pt x="309064" y="878193"/>
                      <a:pt x="452583" y="979893"/>
                      <a:pt x="619854" y="979893"/>
                    </a:cubicBezTo>
                    <a:lnTo>
                      <a:pt x="5212794" y="979894"/>
                    </a:lnTo>
                    <a:cubicBezTo>
                      <a:pt x="5435823" y="979894"/>
                      <a:pt x="5616624" y="799093"/>
                      <a:pt x="5616624" y="576064"/>
                    </a:cubicBezTo>
                    <a:lnTo>
                      <a:pt x="5616625" y="576064"/>
                    </a:lnTo>
                    <a:cubicBezTo>
                      <a:pt x="5616625" y="353035"/>
                      <a:pt x="5435824" y="172234"/>
                      <a:pt x="5212795" y="172234"/>
                    </a:cubicBezTo>
                    <a:close/>
                    <a:moveTo>
                      <a:pt x="576064" y="0"/>
                    </a:moveTo>
                    <a:lnTo>
                      <a:pt x="5256584" y="0"/>
                    </a:lnTo>
                    <a:cubicBezTo>
                      <a:pt x="5574735" y="0"/>
                      <a:pt x="5832648" y="257913"/>
                      <a:pt x="5832648" y="576064"/>
                    </a:cubicBezTo>
                    <a:cubicBezTo>
                      <a:pt x="5832648" y="894215"/>
                      <a:pt x="5574735" y="1152128"/>
                      <a:pt x="5256584" y="1152128"/>
                    </a:cubicBezTo>
                    <a:lnTo>
                      <a:pt x="576064" y="1152128"/>
                    </a:ln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圆角矩形 33"/>
              <p:cNvSpPr/>
              <p:nvPr>
                <p:custDataLst>
                  <p:tags r:id="rId8"/>
                </p:custDataLst>
              </p:nvPr>
            </p:nvSpPr>
            <p:spPr>
              <a:xfrm>
                <a:off x="3791744" y="5346476"/>
                <a:ext cx="5832648" cy="1152128"/>
              </a:xfrm>
              <a:prstGeom prst="roundRect">
                <a:avLst>
                  <a:gd name="adj" fmla="val 50000"/>
                </a:avLst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87047" name="组合 25"/>
            <p:cNvGrpSpPr/>
            <p:nvPr/>
          </p:nvGrpSpPr>
          <p:grpSpPr bwMode="auto">
            <a:xfrm>
              <a:off x="5122960" y="3775472"/>
              <a:ext cx="910157" cy="898863"/>
              <a:chOff x="6124811" y="347435"/>
              <a:chExt cx="1141097" cy="1141097"/>
            </a:xfrm>
          </p:grpSpPr>
          <p:sp>
            <p:nvSpPr>
              <p:cNvPr id="27" name="椭圆 26"/>
              <p:cNvSpPr/>
              <p:nvPr>
                <p:custDataLst>
                  <p:tags r:id="rId9"/>
                </p:custDataLst>
              </p:nvPr>
            </p:nvSpPr>
            <p:spPr>
              <a:xfrm>
                <a:off x="6234318" y="456943"/>
                <a:ext cx="922083" cy="92208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87144" name="组合 27"/>
              <p:cNvGrpSpPr/>
              <p:nvPr/>
            </p:nvGrpSpPr>
            <p:grpSpPr bwMode="auto">
              <a:xfrm>
                <a:off x="6124811" y="347435"/>
                <a:ext cx="1141097" cy="1141097"/>
                <a:chOff x="3733576" y="3930057"/>
                <a:chExt cx="1800000" cy="1800000"/>
              </a:xfrm>
            </p:grpSpPr>
            <p:sp>
              <p:nvSpPr>
                <p:cNvPr id="29" name="椭圆 28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4003576" y="4200057"/>
                  <a:ext cx="1260000" cy="12600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gradFill flip="none" rotWithShape="1">
                    <a:gsLst>
                      <a:gs pos="100000">
                        <a:schemeClr val="bg1"/>
                      </a:gs>
                      <a:gs pos="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任意多边形 29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3733576" y="3930057"/>
                  <a:ext cx="1800000" cy="180000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  <a:gd name="connsiteX5" fmla="*/ 900000 w 1800000"/>
                    <a:gd name="connsiteY5" fmla="*/ 270000 h 1800000"/>
                    <a:gd name="connsiteX6" fmla="*/ 270000 w 1800000"/>
                    <a:gd name="connsiteY6" fmla="*/ 900000 h 1800000"/>
                    <a:gd name="connsiteX7" fmla="*/ 900000 w 1800000"/>
                    <a:gd name="connsiteY7" fmla="*/ 1530000 h 1800000"/>
                    <a:gd name="connsiteX8" fmla="*/ 1530000 w 1800000"/>
                    <a:gd name="connsiteY8" fmla="*/ 900000 h 1800000"/>
                    <a:gd name="connsiteX9" fmla="*/ 900000 w 1800000"/>
                    <a:gd name="connsiteY9" fmla="*/ 27000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  <a:moveTo>
                        <a:pt x="900000" y="270000"/>
                      </a:moveTo>
                      <a:cubicBezTo>
                        <a:pt x="552061" y="270000"/>
                        <a:pt x="270000" y="552061"/>
                        <a:pt x="270000" y="900000"/>
                      </a:cubicBezTo>
                      <a:cubicBezTo>
                        <a:pt x="270000" y="1247939"/>
                        <a:pt x="552061" y="1530000"/>
                        <a:pt x="900000" y="1530000"/>
                      </a:cubicBezTo>
                      <a:cubicBezTo>
                        <a:pt x="1247939" y="1530000"/>
                        <a:pt x="1530000" y="1247939"/>
                        <a:pt x="1530000" y="900000"/>
                      </a:cubicBezTo>
                      <a:cubicBezTo>
                        <a:pt x="1530000" y="552061"/>
                        <a:pt x="1247939" y="270000"/>
                        <a:pt x="900000" y="2700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F0F0"/>
                    </a:gs>
                    <a:gs pos="100000">
                      <a:srgbClr val="DBDBDB"/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889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椭圆 30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3733576" y="3930057"/>
                  <a:ext cx="1800000" cy="1800000"/>
                </a:xfrm>
                <a:prstGeom prst="ellipse">
                  <a:avLst/>
                </a:prstGeom>
                <a:noFill/>
                <a:ln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87050" name="文本框 36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6074300" y="3964995"/>
              <a:ext cx="2800433" cy="480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72585" tIns="36293" rIns="72585" bIns="3629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FRACAS运行包括故障报告、</a:t>
              </a:r>
              <a:endPara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故障核实、故障分析、纠正措施</a:t>
              </a:r>
              <a:endPara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87073" name="组合 105"/>
            <p:cNvGrpSpPr>
              <a:grpSpLocks noChangeAspect="1"/>
            </p:cNvGrpSpPr>
            <p:nvPr/>
          </p:nvGrpSpPr>
          <p:grpSpPr bwMode="auto">
            <a:xfrm>
              <a:off x="5424236" y="4065509"/>
              <a:ext cx="522802" cy="467558"/>
              <a:chOff x="5476875" y="1446213"/>
              <a:chExt cx="755650" cy="684213"/>
            </a:xfrm>
          </p:grpSpPr>
          <p:sp>
            <p:nvSpPr>
              <p:cNvPr id="107" name="Freeform 21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5507038" y="1462088"/>
                <a:ext cx="725487" cy="668338"/>
              </a:xfrm>
              <a:custGeom>
                <a:avLst/>
                <a:gdLst>
                  <a:gd name="T0" fmla="*/ 204 w 457"/>
                  <a:gd name="T1" fmla="*/ 421 h 421"/>
                  <a:gd name="T2" fmla="*/ 0 w 457"/>
                  <a:gd name="T3" fmla="*/ 253 h 421"/>
                  <a:gd name="T4" fmla="*/ 2 w 457"/>
                  <a:gd name="T5" fmla="*/ 16 h 421"/>
                  <a:gd name="T6" fmla="*/ 80 w 457"/>
                  <a:gd name="T7" fmla="*/ 9 h 421"/>
                  <a:gd name="T8" fmla="*/ 123 w 457"/>
                  <a:gd name="T9" fmla="*/ 47 h 421"/>
                  <a:gd name="T10" fmla="*/ 140 w 457"/>
                  <a:gd name="T11" fmla="*/ 7 h 421"/>
                  <a:gd name="T12" fmla="*/ 204 w 457"/>
                  <a:gd name="T13" fmla="*/ 0 h 421"/>
                  <a:gd name="T14" fmla="*/ 457 w 457"/>
                  <a:gd name="T15" fmla="*/ 218 h 421"/>
                  <a:gd name="T16" fmla="*/ 204 w 457"/>
                  <a:gd name="T17" fmla="*/ 421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7" h="421">
                    <a:moveTo>
                      <a:pt x="204" y="421"/>
                    </a:moveTo>
                    <a:lnTo>
                      <a:pt x="0" y="253"/>
                    </a:lnTo>
                    <a:lnTo>
                      <a:pt x="2" y="16"/>
                    </a:lnTo>
                    <a:lnTo>
                      <a:pt x="80" y="9"/>
                    </a:lnTo>
                    <a:lnTo>
                      <a:pt x="123" y="47"/>
                    </a:lnTo>
                    <a:lnTo>
                      <a:pt x="140" y="7"/>
                    </a:lnTo>
                    <a:lnTo>
                      <a:pt x="204" y="0"/>
                    </a:lnTo>
                    <a:lnTo>
                      <a:pt x="457" y="218"/>
                    </a:lnTo>
                    <a:lnTo>
                      <a:pt x="204" y="421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chemeClr val="tx1">
                      <a:lumMod val="95000"/>
                      <a:lumOff val="5000"/>
                      <a:alpha val="0"/>
                    </a:schemeClr>
                  </a:gs>
                  <a:gs pos="0">
                    <a:schemeClr val="tx1">
                      <a:lumMod val="95000"/>
                      <a:lumOff val="5000"/>
                      <a:alpha val="5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7078" name="Freeform 22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5476875" y="1446213"/>
                <a:ext cx="176212" cy="439738"/>
              </a:xfrm>
              <a:custGeom>
                <a:avLst/>
                <a:gdLst>
                  <a:gd name="T0" fmla="*/ 93730 w 47"/>
                  <a:gd name="T1" fmla="*/ 0 h 117"/>
                  <a:gd name="T2" fmla="*/ 157466 w 47"/>
                  <a:gd name="T3" fmla="*/ 30068 h 117"/>
                  <a:gd name="T4" fmla="*/ 176212 w 47"/>
                  <a:gd name="T5" fmla="*/ 101478 h 117"/>
                  <a:gd name="T6" fmla="*/ 176212 w 47"/>
                  <a:gd name="T7" fmla="*/ 353294 h 117"/>
                  <a:gd name="T8" fmla="*/ 153717 w 47"/>
                  <a:gd name="T9" fmla="*/ 417187 h 117"/>
                  <a:gd name="T10" fmla="*/ 89981 w 47"/>
                  <a:gd name="T11" fmla="*/ 439738 h 117"/>
                  <a:gd name="T12" fmla="*/ 14997 w 47"/>
                  <a:gd name="T13" fmla="*/ 405912 h 117"/>
                  <a:gd name="T14" fmla="*/ 0 w 47"/>
                  <a:gd name="T15" fmla="*/ 319468 h 117"/>
                  <a:gd name="T16" fmla="*/ 0 w 47"/>
                  <a:gd name="T17" fmla="*/ 120270 h 117"/>
                  <a:gd name="T18" fmla="*/ 14997 w 47"/>
                  <a:gd name="T19" fmla="*/ 33826 h 117"/>
                  <a:gd name="T20" fmla="*/ 93730 w 47"/>
                  <a:gd name="T21" fmla="*/ 0 h 117"/>
                  <a:gd name="T22" fmla="*/ 89981 w 47"/>
                  <a:gd name="T23" fmla="*/ 394637 h 117"/>
                  <a:gd name="T24" fmla="*/ 123723 w 47"/>
                  <a:gd name="T25" fmla="*/ 338260 h 117"/>
                  <a:gd name="T26" fmla="*/ 123723 w 47"/>
                  <a:gd name="T27" fmla="*/ 97720 h 117"/>
                  <a:gd name="T28" fmla="*/ 89981 w 47"/>
                  <a:gd name="T29" fmla="*/ 41343 h 117"/>
                  <a:gd name="T30" fmla="*/ 48739 w 47"/>
                  <a:gd name="T31" fmla="*/ 97720 h 117"/>
                  <a:gd name="T32" fmla="*/ 48739 w 47"/>
                  <a:gd name="T33" fmla="*/ 116512 h 117"/>
                  <a:gd name="T34" fmla="*/ 48739 w 47"/>
                  <a:gd name="T35" fmla="*/ 131546 h 117"/>
                  <a:gd name="T36" fmla="*/ 48739 w 47"/>
                  <a:gd name="T37" fmla="*/ 202956 h 117"/>
                  <a:gd name="T38" fmla="*/ 48739 w 47"/>
                  <a:gd name="T39" fmla="*/ 270608 h 117"/>
                  <a:gd name="T40" fmla="*/ 48739 w 47"/>
                  <a:gd name="T41" fmla="*/ 334502 h 117"/>
                  <a:gd name="T42" fmla="*/ 89981 w 47"/>
                  <a:gd name="T43" fmla="*/ 394637 h 11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47" h="117">
                    <a:moveTo>
                      <a:pt x="25" y="0"/>
                    </a:moveTo>
                    <a:cubicBezTo>
                      <a:pt x="33" y="0"/>
                      <a:pt x="39" y="3"/>
                      <a:pt x="42" y="8"/>
                    </a:cubicBezTo>
                    <a:cubicBezTo>
                      <a:pt x="45" y="12"/>
                      <a:pt x="47" y="19"/>
                      <a:pt x="47" y="27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47" y="101"/>
                      <a:pt x="45" y="107"/>
                      <a:pt x="41" y="111"/>
                    </a:cubicBezTo>
                    <a:cubicBezTo>
                      <a:pt x="37" y="115"/>
                      <a:pt x="31" y="117"/>
                      <a:pt x="24" y="117"/>
                    </a:cubicBezTo>
                    <a:cubicBezTo>
                      <a:pt x="14" y="117"/>
                      <a:pt x="7" y="114"/>
                      <a:pt x="4" y="108"/>
                    </a:cubicBezTo>
                    <a:cubicBezTo>
                      <a:pt x="1" y="104"/>
                      <a:pt x="0" y="96"/>
                      <a:pt x="0" y="8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1"/>
                      <a:pt x="1" y="13"/>
                      <a:pt x="4" y="9"/>
                    </a:cubicBezTo>
                    <a:cubicBezTo>
                      <a:pt x="8" y="3"/>
                      <a:pt x="15" y="0"/>
                      <a:pt x="25" y="0"/>
                    </a:cubicBezTo>
                    <a:close/>
                    <a:moveTo>
                      <a:pt x="24" y="105"/>
                    </a:moveTo>
                    <a:cubicBezTo>
                      <a:pt x="30" y="105"/>
                      <a:pt x="33" y="100"/>
                      <a:pt x="33" y="90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16"/>
                      <a:pt x="30" y="11"/>
                      <a:pt x="24" y="11"/>
                    </a:cubicBezTo>
                    <a:cubicBezTo>
                      <a:pt x="17" y="11"/>
                      <a:pt x="13" y="16"/>
                      <a:pt x="13" y="26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3" y="100"/>
                      <a:pt x="17" y="105"/>
                      <a:pt x="24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87070" name="Freeform 63"/>
          <p:cNvSpPr/>
          <p:nvPr/>
        </p:nvSpPr>
        <p:spPr bwMode="auto">
          <a:xfrm>
            <a:off x="1144905" y="1311910"/>
            <a:ext cx="122555" cy="314325"/>
          </a:xfrm>
          <a:custGeom>
            <a:avLst/>
            <a:gdLst>
              <a:gd name="T0" fmla="*/ 44317 w 30"/>
              <a:gd name="T1" fmla="*/ 267021 h 77"/>
              <a:gd name="T2" fmla="*/ 44317 w 30"/>
              <a:gd name="T3" fmla="*/ 306580 h 77"/>
              <a:gd name="T4" fmla="*/ 49241 w 30"/>
              <a:gd name="T5" fmla="*/ 336249 h 77"/>
              <a:gd name="T6" fmla="*/ 78786 w 30"/>
              <a:gd name="T7" fmla="*/ 346138 h 77"/>
              <a:gd name="T8" fmla="*/ 103407 w 30"/>
              <a:gd name="T9" fmla="*/ 321414 h 77"/>
              <a:gd name="T10" fmla="*/ 103407 w 30"/>
              <a:gd name="T11" fmla="*/ 286800 h 77"/>
              <a:gd name="T12" fmla="*/ 103407 w 30"/>
              <a:gd name="T13" fmla="*/ 257131 h 77"/>
              <a:gd name="T14" fmla="*/ 98483 w 30"/>
              <a:gd name="T15" fmla="*/ 212628 h 77"/>
              <a:gd name="T16" fmla="*/ 59090 w 30"/>
              <a:gd name="T17" fmla="*/ 192848 h 77"/>
              <a:gd name="T18" fmla="*/ 49241 w 30"/>
              <a:gd name="T19" fmla="*/ 192848 h 77"/>
              <a:gd name="T20" fmla="*/ 34469 w 30"/>
              <a:gd name="T21" fmla="*/ 197793 h 77"/>
              <a:gd name="T22" fmla="*/ 34469 w 30"/>
              <a:gd name="T23" fmla="*/ 153290 h 77"/>
              <a:gd name="T24" fmla="*/ 44317 w 30"/>
              <a:gd name="T25" fmla="*/ 153290 h 77"/>
              <a:gd name="T26" fmla="*/ 93559 w 30"/>
              <a:gd name="T27" fmla="*/ 108786 h 77"/>
              <a:gd name="T28" fmla="*/ 93559 w 30"/>
              <a:gd name="T29" fmla="*/ 69228 h 77"/>
              <a:gd name="T30" fmla="*/ 68938 w 30"/>
              <a:gd name="T31" fmla="*/ 34614 h 77"/>
              <a:gd name="T32" fmla="*/ 44317 w 30"/>
              <a:gd name="T33" fmla="*/ 74172 h 77"/>
              <a:gd name="T34" fmla="*/ 44317 w 30"/>
              <a:gd name="T35" fmla="*/ 84062 h 77"/>
              <a:gd name="T36" fmla="*/ 44317 w 30"/>
              <a:gd name="T37" fmla="*/ 93952 h 77"/>
              <a:gd name="T38" fmla="*/ 0 w 30"/>
              <a:gd name="T39" fmla="*/ 93952 h 77"/>
              <a:gd name="T40" fmla="*/ 0 w 30"/>
              <a:gd name="T41" fmla="*/ 59338 h 77"/>
              <a:gd name="T42" fmla="*/ 73862 w 30"/>
              <a:gd name="T43" fmla="*/ 0 h 77"/>
              <a:gd name="T44" fmla="*/ 142800 w 30"/>
              <a:gd name="T45" fmla="*/ 64283 h 77"/>
              <a:gd name="T46" fmla="*/ 142800 w 30"/>
              <a:gd name="T47" fmla="*/ 84062 h 77"/>
              <a:gd name="T48" fmla="*/ 142800 w 30"/>
              <a:gd name="T49" fmla="*/ 98897 h 77"/>
              <a:gd name="T50" fmla="*/ 108331 w 30"/>
              <a:gd name="T51" fmla="*/ 168124 h 77"/>
              <a:gd name="T52" fmla="*/ 137876 w 30"/>
              <a:gd name="T53" fmla="*/ 192848 h 77"/>
              <a:gd name="T54" fmla="*/ 147724 w 30"/>
              <a:gd name="T55" fmla="*/ 237352 h 77"/>
              <a:gd name="T56" fmla="*/ 147724 w 30"/>
              <a:gd name="T57" fmla="*/ 316469 h 77"/>
              <a:gd name="T58" fmla="*/ 68938 w 30"/>
              <a:gd name="T59" fmla="*/ 380752 h 77"/>
              <a:gd name="T60" fmla="*/ 0 w 30"/>
              <a:gd name="T61" fmla="*/ 316469 h 77"/>
              <a:gd name="T62" fmla="*/ 0 w 30"/>
              <a:gd name="T63" fmla="*/ 267021 h 77"/>
              <a:gd name="T64" fmla="*/ 44317 w 30"/>
              <a:gd name="T65" fmla="*/ 267021 h 7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0" h="77">
                <a:moveTo>
                  <a:pt x="9" y="54"/>
                </a:moveTo>
                <a:cubicBezTo>
                  <a:pt x="9" y="62"/>
                  <a:pt x="9" y="62"/>
                  <a:pt x="9" y="62"/>
                </a:cubicBezTo>
                <a:cubicBezTo>
                  <a:pt x="9" y="65"/>
                  <a:pt x="9" y="67"/>
                  <a:pt x="10" y="68"/>
                </a:cubicBezTo>
                <a:cubicBezTo>
                  <a:pt x="11" y="69"/>
                  <a:pt x="13" y="70"/>
                  <a:pt x="16" y="70"/>
                </a:cubicBezTo>
                <a:cubicBezTo>
                  <a:pt x="18" y="70"/>
                  <a:pt x="20" y="68"/>
                  <a:pt x="21" y="65"/>
                </a:cubicBezTo>
                <a:cubicBezTo>
                  <a:pt x="21" y="64"/>
                  <a:pt x="21" y="62"/>
                  <a:pt x="21" y="58"/>
                </a:cubicBezTo>
                <a:cubicBezTo>
                  <a:pt x="21" y="52"/>
                  <a:pt x="21" y="52"/>
                  <a:pt x="21" y="52"/>
                </a:cubicBezTo>
                <a:cubicBezTo>
                  <a:pt x="21" y="48"/>
                  <a:pt x="21" y="45"/>
                  <a:pt x="20" y="43"/>
                </a:cubicBezTo>
                <a:cubicBezTo>
                  <a:pt x="18" y="41"/>
                  <a:pt x="16" y="39"/>
                  <a:pt x="12" y="39"/>
                </a:cubicBezTo>
                <a:cubicBezTo>
                  <a:pt x="11" y="39"/>
                  <a:pt x="11" y="39"/>
                  <a:pt x="10" y="39"/>
                </a:cubicBezTo>
                <a:cubicBezTo>
                  <a:pt x="9" y="39"/>
                  <a:pt x="8" y="40"/>
                  <a:pt x="7" y="40"/>
                </a:cubicBezTo>
                <a:cubicBezTo>
                  <a:pt x="7" y="31"/>
                  <a:pt x="7" y="31"/>
                  <a:pt x="7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16" y="31"/>
                  <a:pt x="19" y="28"/>
                  <a:pt x="19" y="2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9"/>
                  <a:pt x="18" y="7"/>
                  <a:pt x="14" y="7"/>
                </a:cubicBezTo>
                <a:cubicBezTo>
                  <a:pt x="11" y="7"/>
                  <a:pt x="9" y="10"/>
                  <a:pt x="9" y="15"/>
                </a:cubicBezTo>
                <a:cubicBezTo>
                  <a:pt x="9" y="17"/>
                  <a:pt x="9" y="17"/>
                  <a:pt x="9" y="17"/>
                </a:cubicBezTo>
                <a:cubicBezTo>
                  <a:pt x="9" y="19"/>
                  <a:pt x="9" y="19"/>
                  <a:pt x="9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4"/>
                  <a:pt x="5" y="0"/>
                  <a:pt x="15" y="0"/>
                </a:cubicBezTo>
                <a:cubicBezTo>
                  <a:pt x="24" y="0"/>
                  <a:pt x="29" y="4"/>
                  <a:pt x="29" y="13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7"/>
                  <a:pt x="26" y="31"/>
                  <a:pt x="22" y="34"/>
                </a:cubicBezTo>
                <a:cubicBezTo>
                  <a:pt x="25" y="35"/>
                  <a:pt x="27" y="36"/>
                  <a:pt x="28" y="39"/>
                </a:cubicBezTo>
                <a:cubicBezTo>
                  <a:pt x="29" y="41"/>
                  <a:pt x="30" y="44"/>
                  <a:pt x="30" y="48"/>
                </a:cubicBezTo>
                <a:cubicBezTo>
                  <a:pt x="30" y="64"/>
                  <a:pt x="30" y="64"/>
                  <a:pt x="30" y="64"/>
                </a:cubicBezTo>
                <a:cubicBezTo>
                  <a:pt x="30" y="73"/>
                  <a:pt x="25" y="77"/>
                  <a:pt x="14" y="77"/>
                </a:cubicBezTo>
                <a:cubicBezTo>
                  <a:pt x="5" y="77"/>
                  <a:pt x="0" y="73"/>
                  <a:pt x="0" y="64"/>
                </a:cubicBezTo>
                <a:cubicBezTo>
                  <a:pt x="0" y="54"/>
                  <a:pt x="0" y="54"/>
                  <a:pt x="0" y="54"/>
                </a:cubicBezTo>
                <a:lnTo>
                  <a:pt x="9" y="5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72585" tIns="36293" rIns="72585" bIns="36293"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245" y="4112260"/>
            <a:ext cx="3663315" cy="1984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b="1"/>
              <a:t>① 故障报告：</a:t>
            </a:r>
            <a:r>
              <a:rPr lang="zh-CN" altLang="en-US" sz="1200"/>
              <a:t>合同规定层次产品所发生的故障都应及时报告，注意，是“合同规定层次产品”的故障；故障报告的内容包括故障件信息、故障现象、试</a:t>
            </a:r>
            <a:endParaRPr lang="zh-CN" altLang="en-US" sz="1200"/>
          </a:p>
          <a:p>
            <a:pPr>
              <a:lnSpc>
                <a:spcPct val="150000"/>
              </a:lnSpc>
            </a:pPr>
            <a:r>
              <a:rPr lang="zh-CN" altLang="en-US" sz="1200"/>
              <a:t>验条件、机内检测（BIT）指示、故障产品工作</a:t>
            </a:r>
            <a:endParaRPr lang="zh-CN" altLang="en-US" sz="1200"/>
          </a:p>
          <a:p>
            <a:pPr>
              <a:lnSpc>
                <a:spcPct val="150000"/>
              </a:lnSpc>
            </a:pPr>
            <a:r>
              <a:rPr lang="zh-CN" altLang="en-US" sz="1200"/>
              <a:t>时间、故障观测者、故障发生时机，以及观测故</a:t>
            </a:r>
            <a:endParaRPr lang="zh-CN" altLang="en-US" sz="1200"/>
          </a:p>
          <a:p>
            <a:pPr>
              <a:lnSpc>
                <a:spcPct val="150000"/>
              </a:lnSpc>
            </a:pPr>
            <a:r>
              <a:rPr lang="zh-CN" altLang="en-US" sz="1200"/>
              <a:t>障时的环境条件等，建议制定“故障报告”模板（可参照GJB841的附录表A1），避免报告信息遗漏。</a:t>
            </a:r>
            <a:endParaRPr lang="zh-CN" altLang="en-US" sz="1200"/>
          </a:p>
          <a:p>
            <a:pPr>
              <a:lnSpc>
                <a:spcPct val="150000"/>
              </a:lnSpc>
            </a:pPr>
            <a:r>
              <a:rPr lang="en-US" altLang="zh-CN" sz="1200"/>
              <a:t>       </a:t>
            </a:r>
            <a:endParaRPr lang="zh-CN" altLang="en-US" sz="1200"/>
          </a:p>
        </p:txBody>
      </p:sp>
      <p:grpSp>
        <p:nvGrpSpPr>
          <p:cNvPr id="6" name="组合 5"/>
          <p:cNvGrpSpPr/>
          <p:nvPr/>
        </p:nvGrpSpPr>
        <p:grpSpPr>
          <a:xfrm rot="2520000">
            <a:off x="6394004" y="2765753"/>
            <a:ext cx="987652" cy="968833"/>
            <a:chOff x="4116894" y="1948508"/>
            <a:chExt cx="987652" cy="968833"/>
          </a:xfrm>
        </p:grpSpPr>
        <p:grpSp>
          <p:nvGrpSpPr>
            <p:cNvPr id="135" name="组合 134"/>
            <p:cNvGrpSpPr/>
            <p:nvPr/>
          </p:nvGrpSpPr>
          <p:grpSpPr>
            <a:xfrm rot="4348561">
              <a:off x="4126303" y="1939099"/>
              <a:ext cx="968833" cy="987652"/>
              <a:chOff x="2720209" y="3507822"/>
              <a:chExt cx="926822" cy="944825"/>
            </a:xfrm>
          </p:grpSpPr>
          <p:sp>
            <p:nvSpPr>
              <p:cNvPr id="136" name="Oval Callout 9"/>
              <p:cNvSpPr/>
              <p:nvPr>
                <p:custDataLst>
                  <p:tags r:id="rId16"/>
                </p:custDataLst>
              </p:nvPr>
            </p:nvSpPr>
            <p:spPr>
              <a:xfrm rot="18720547">
                <a:off x="2711207" y="3516824"/>
                <a:ext cx="944825" cy="926822"/>
              </a:xfrm>
              <a:prstGeom prst="wedgeEllipseCallout">
                <a:avLst>
                  <a:gd name="adj1" fmla="val 38923"/>
                  <a:gd name="adj2" fmla="val 61436"/>
                </a:avLst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137" name="Oval Callout 9"/>
              <p:cNvSpPr/>
              <p:nvPr>
                <p:custDataLst>
                  <p:tags r:id="rId17"/>
                </p:custDataLst>
              </p:nvPr>
            </p:nvSpPr>
            <p:spPr>
              <a:xfrm rot="18720547">
                <a:off x="2822121" y="3625625"/>
                <a:ext cx="722996" cy="709220"/>
              </a:xfrm>
              <a:prstGeom prst="wedgeEllipseCallout">
                <a:avLst>
                  <a:gd name="adj1" fmla="val 38923"/>
                  <a:gd name="adj2" fmla="val 61436"/>
                </a:avLst>
              </a:prstGeom>
              <a:solidFill>
                <a:srgbClr val="0070C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defTabSz="914400"/>
                <a:endParaRPr lang="en-GB" sz="18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1" name="Group 72"/>
            <p:cNvGrpSpPr/>
            <p:nvPr/>
          </p:nvGrpSpPr>
          <p:grpSpPr>
            <a:xfrm>
              <a:off x="4410453" y="2259240"/>
              <a:ext cx="361093" cy="303786"/>
              <a:chOff x="5368132" y="2625725"/>
              <a:chExt cx="465138" cy="391319"/>
            </a:xfrm>
            <a:solidFill>
              <a:schemeClr val="bg1"/>
            </a:solidFill>
          </p:grpSpPr>
          <p:sp>
            <p:nvSpPr>
              <p:cNvPr id="92" name="AutoShape 120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3" name="AutoShape 121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4" name="AutoShape 122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120661" y="2874777"/>
            <a:ext cx="968833" cy="987652"/>
            <a:chOff x="3046876" y="2364872"/>
            <a:chExt cx="968833" cy="987652"/>
          </a:xfrm>
        </p:grpSpPr>
        <p:grpSp>
          <p:nvGrpSpPr>
            <p:cNvPr id="132" name="组合 131"/>
            <p:cNvGrpSpPr/>
            <p:nvPr/>
          </p:nvGrpSpPr>
          <p:grpSpPr>
            <a:xfrm rot="2082787">
              <a:off x="3046876" y="2364872"/>
              <a:ext cx="968833" cy="987652"/>
              <a:chOff x="2720209" y="3507822"/>
              <a:chExt cx="926822" cy="944825"/>
            </a:xfrm>
          </p:grpSpPr>
          <p:sp>
            <p:nvSpPr>
              <p:cNvPr id="133" name="Oval Callout 9"/>
              <p:cNvSpPr/>
              <p:nvPr>
                <p:custDataLst>
                  <p:tags r:id="rId21"/>
                </p:custDataLst>
              </p:nvPr>
            </p:nvSpPr>
            <p:spPr>
              <a:xfrm rot="18720547">
                <a:off x="2711207" y="3516824"/>
                <a:ext cx="944825" cy="926822"/>
              </a:xfrm>
              <a:prstGeom prst="wedgeEllipseCallout">
                <a:avLst>
                  <a:gd name="adj1" fmla="val 38923"/>
                  <a:gd name="adj2" fmla="val 61436"/>
                </a:avLst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134" name="Oval Callout 9"/>
              <p:cNvSpPr/>
              <p:nvPr>
                <p:custDataLst>
                  <p:tags r:id="rId22"/>
                </p:custDataLst>
              </p:nvPr>
            </p:nvSpPr>
            <p:spPr>
              <a:xfrm rot="18720547">
                <a:off x="2822121" y="3625625"/>
                <a:ext cx="722996" cy="709220"/>
              </a:xfrm>
              <a:prstGeom prst="wedgeEllipseCallout">
                <a:avLst>
                  <a:gd name="adj1" fmla="val 38923"/>
                  <a:gd name="adj2" fmla="val 61436"/>
                </a:avLst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defTabSz="914400"/>
                <a:endParaRPr lang="en-GB" sz="18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5" name="Group 76"/>
            <p:cNvGrpSpPr/>
            <p:nvPr/>
          </p:nvGrpSpPr>
          <p:grpSpPr>
            <a:xfrm>
              <a:off x="3373014" y="2686882"/>
              <a:ext cx="360476" cy="360476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96" name="AutoShape 123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7" name="AutoShape 124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8" name="AutoShape 125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377968" y="4670226"/>
            <a:ext cx="968833" cy="987652"/>
            <a:chOff x="2678198" y="3464996"/>
            <a:chExt cx="968833" cy="987652"/>
          </a:xfrm>
        </p:grpSpPr>
        <p:grpSp>
          <p:nvGrpSpPr>
            <p:cNvPr id="7" name="组合 6"/>
            <p:cNvGrpSpPr/>
            <p:nvPr/>
          </p:nvGrpSpPr>
          <p:grpSpPr>
            <a:xfrm>
              <a:off x="2678198" y="3464996"/>
              <a:ext cx="968833" cy="987652"/>
              <a:chOff x="2720209" y="3507822"/>
              <a:chExt cx="926822" cy="944825"/>
            </a:xfrm>
          </p:grpSpPr>
          <p:sp>
            <p:nvSpPr>
              <p:cNvPr id="65" name="Oval Callout 9"/>
              <p:cNvSpPr/>
              <p:nvPr>
                <p:custDataLst>
                  <p:tags r:id="rId26"/>
                </p:custDataLst>
              </p:nvPr>
            </p:nvSpPr>
            <p:spPr>
              <a:xfrm rot="18720547">
                <a:off x="2711207" y="3516824"/>
                <a:ext cx="944825" cy="926822"/>
              </a:xfrm>
              <a:prstGeom prst="wedgeEllipseCallout">
                <a:avLst>
                  <a:gd name="adj1" fmla="val 38923"/>
                  <a:gd name="adj2" fmla="val 61436"/>
                </a:avLst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131" name="Oval Callout 9"/>
              <p:cNvSpPr/>
              <p:nvPr>
                <p:custDataLst>
                  <p:tags r:id="rId27"/>
                </p:custDataLst>
              </p:nvPr>
            </p:nvSpPr>
            <p:spPr>
              <a:xfrm rot="18720547">
                <a:off x="2822121" y="3625625"/>
                <a:ext cx="722996" cy="709220"/>
              </a:xfrm>
              <a:prstGeom prst="wedgeEllipseCallout">
                <a:avLst>
                  <a:gd name="adj1" fmla="val 38923"/>
                  <a:gd name="adj2" fmla="val 61436"/>
                </a:avLst>
              </a:prstGeom>
              <a:solidFill>
                <a:srgbClr val="0070C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defTabSz="914400"/>
                <a:endParaRPr lang="en-GB" sz="18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45" name="Freeform 13"/>
            <p:cNvSpPr>
              <a:spLocks noEditPoints="1"/>
            </p:cNvSpPr>
            <p:nvPr>
              <p:custDataLst>
                <p:tags r:id="rId28"/>
              </p:custDataLst>
            </p:nvPr>
          </p:nvSpPr>
          <p:spPr bwMode="auto">
            <a:xfrm>
              <a:off x="3018694" y="3779256"/>
              <a:ext cx="312529" cy="359134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260000">
            <a:off x="6931830" y="4616540"/>
            <a:ext cx="987652" cy="968833"/>
            <a:chOff x="5192565" y="2143850"/>
            <a:chExt cx="987652" cy="968833"/>
          </a:xfrm>
        </p:grpSpPr>
        <p:grpSp>
          <p:nvGrpSpPr>
            <p:cNvPr id="87" name="Group 68"/>
            <p:cNvGrpSpPr/>
            <p:nvPr/>
          </p:nvGrpSpPr>
          <p:grpSpPr>
            <a:xfrm>
              <a:off x="5227488" y="2406237"/>
              <a:ext cx="360476" cy="360476"/>
              <a:chOff x="7287419" y="2577307"/>
              <a:chExt cx="464344" cy="464344"/>
            </a:xfrm>
            <a:solidFill>
              <a:schemeClr val="bg2"/>
            </a:solidFill>
          </p:grpSpPr>
          <p:sp>
            <p:nvSpPr>
              <p:cNvPr id="88" name="AutoShape 56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9" name="AutoShape 57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0" name="AutoShape 58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38" name="组合 137"/>
            <p:cNvGrpSpPr/>
            <p:nvPr/>
          </p:nvGrpSpPr>
          <p:grpSpPr>
            <a:xfrm rot="6212144">
              <a:off x="5201974" y="2134441"/>
              <a:ext cx="968833" cy="987652"/>
              <a:chOff x="2720209" y="3507822"/>
              <a:chExt cx="926822" cy="944825"/>
            </a:xfrm>
          </p:grpSpPr>
          <p:sp>
            <p:nvSpPr>
              <p:cNvPr id="139" name="Oval Callout 9"/>
              <p:cNvSpPr/>
              <p:nvPr>
                <p:custDataLst>
                  <p:tags r:id="rId32"/>
                </p:custDataLst>
              </p:nvPr>
            </p:nvSpPr>
            <p:spPr>
              <a:xfrm rot="18720547">
                <a:off x="2711207" y="3516824"/>
                <a:ext cx="944825" cy="926822"/>
              </a:xfrm>
              <a:prstGeom prst="wedgeEllipseCallout">
                <a:avLst>
                  <a:gd name="adj1" fmla="val 38923"/>
                  <a:gd name="adj2" fmla="val 61436"/>
                </a:avLst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140" name="Oval Callout 9"/>
              <p:cNvSpPr/>
              <p:nvPr>
                <p:custDataLst>
                  <p:tags r:id="rId33"/>
                </p:custDataLst>
              </p:nvPr>
            </p:nvSpPr>
            <p:spPr>
              <a:xfrm rot="18720547">
                <a:off x="2822121" y="3625625"/>
                <a:ext cx="722996" cy="709220"/>
              </a:xfrm>
              <a:prstGeom prst="wedgeEllipseCallout">
                <a:avLst>
                  <a:gd name="adj1" fmla="val 38923"/>
                  <a:gd name="adj2" fmla="val 61436"/>
                </a:avLst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defTabSz="914400"/>
                <a:endParaRPr lang="en-GB" sz="18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0" name="Group 51"/>
            <p:cNvGrpSpPr/>
            <p:nvPr/>
          </p:nvGrpSpPr>
          <p:grpSpPr>
            <a:xfrm>
              <a:off x="5531582" y="2441523"/>
              <a:ext cx="360476" cy="361093"/>
              <a:chOff x="9145588" y="4435475"/>
              <a:chExt cx="464344" cy="465138"/>
            </a:xfrm>
            <a:solidFill>
              <a:schemeClr val="bg1"/>
            </a:solidFill>
          </p:grpSpPr>
          <p:sp>
            <p:nvSpPr>
              <p:cNvPr id="71" name="AutoShape 7"/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" name="AutoShape 8"/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3" name="AutoShape 9"/>
              <p:cNvSpPr/>
              <p:nvPr>
                <p:custDataLst>
                  <p:tags r:id="rId36"/>
                </p:custDataLst>
              </p:nvPr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4" name="AutoShape 10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5" name="AutoShape 11"/>
              <p:cNvSpPr/>
              <p:nvPr>
                <p:custDataLst>
                  <p:tags r:id="rId38"/>
                </p:custDataLst>
              </p:nvPr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6" name="AutoShape 12"/>
              <p:cNvSpPr/>
              <p:nvPr>
                <p:custDataLst>
                  <p:tags r:id="rId39"/>
                </p:custDataLst>
              </p:nvPr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" name="AutoShape 13"/>
              <p:cNvSpPr/>
              <p:nvPr>
                <p:custDataLst>
                  <p:tags r:id="rId40"/>
                </p:custDataLst>
              </p:nvPr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8" name="AutoShape 14"/>
              <p:cNvSpPr/>
              <p:nvPr>
                <p:custDataLst>
                  <p:tags r:id="rId41"/>
                </p:custDataLst>
              </p:nvPr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AutoShape 15"/>
              <p:cNvSpPr/>
              <p:nvPr>
                <p:custDataLst>
                  <p:tags r:id="rId42"/>
                </p:custDataLst>
              </p:nvPr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64" name="Freeform 5"/>
          <p:cNvSpPr/>
          <p:nvPr/>
        </p:nvSpPr>
        <p:spPr bwMode="auto">
          <a:xfrm>
            <a:off x="4730115" y="4244975"/>
            <a:ext cx="1953895" cy="2613025"/>
          </a:xfrm>
          <a:custGeom>
            <a:avLst/>
            <a:gdLst>
              <a:gd name="T0" fmla="*/ 776 w 1043"/>
              <a:gd name="T1" fmla="*/ 985 h 1423"/>
              <a:gd name="T2" fmla="*/ 860 w 1043"/>
              <a:gd name="T3" fmla="*/ 623 h 1423"/>
              <a:gd name="T4" fmla="*/ 953 w 1043"/>
              <a:gd name="T5" fmla="*/ 413 h 1423"/>
              <a:gd name="T6" fmla="*/ 1031 w 1043"/>
              <a:gd name="T7" fmla="*/ 243 h 1423"/>
              <a:gd name="T8" fmla="*/ 885 w 1043"/>
              <a:gd name="T9" fmla="*/ 383 h 1423"/>
              <a:gd name="T10" fmla="*/ 771 w 1043"/>
              <a:gd name="T11" fmla="*/ 485 h 1423"/>
              <a:gd name="T12" fmla="*/ 815 w 1043"/>
              <a:gd name="T13" fmla="*/ 293 h 1423"/>
              <a:gd name="T14" fmla="*/ 835 w 1043"/>
              <a:gd name="T15" fmla="*/ 70 h 1423"/>
              <a:gd name="T16" fmla="*/ 720 w 1043"/>
              <a:gd name="T17" fmla="*/ 306 h 1423"/>
              <a:gd name="T18" fmla="*/ 640 w 1043"/>
              <a:gd name="T19" fmla="*/ 426 h 1423"/>
              <a:gd name="T20" fmla="*/ 616 w 1043"/>
              <a:gd name="T21" fmla="*/ 232 h 1423"/>
              <a:gd name="T22" fmla="*/ 579 w 1043"/>
              <a:gd name="T23" fmla="*/ 1 h 1423"/>
              <a:gd name="T24" fmla="*/ 520 w 1043"/>
              <a:gd name="T25" fmla="*/ 216 h 1423"/>
              <a:gd name="T26" fmla="*/ 519 w 1043"/>
              <a:gd name="T27" fmla="*/ 419 h 1423"/>
              <a:gd name="T28" fmla="*/ 420 w 1043"/>
              <a:gd name="T29" fmla="*/ 222 h 1423"/>
              <a:gd name="T30" fmla="*/ 303 w 1043"/>
              <a:gd name="T31" fmla="*/ 63 h 1423"/>
              <a:gd name="T32" fmla="*/ 361 w 1043"/>
              <a:gd name="T33" fmla="*/ 381 h 1423"/>
              <a:gd name="T34" fmla="*/ 378 w 1043"/>
              <a:gd name="T35" fmla="*/ 613 h 1423"/>
              <a:gd name="T36" fmla="*/ 206 w 1043"/>
              <a:gd name="T37" fmla="*/ 583 h 1423"/>
              <a:gd name="T38" fmla="*/ 33 w 1043"/>
              <a:gd name="T39" fmla="*/ 574 h 1423"/>
              <a:gd name="T40" fmla="*/ 35 w 1043"/>
              <a:gd name="T41" fmla="*/ 643 h 1423"/>
              <a:gd name="T42" fmla="*/ 138 w 1043"/>
              <a:gd name="T43" fmla="*/ 682 h 1423"/>
              <a:gd name="T44" fmla="*/ 313 w 1043"/>
              <a:gd name="T45" fmla="*/ 832 h 1423"/>
              <a:gd name="T46" fmla="*/ 449 w 1043"/>
              <a:gd name="T47" fmla="*/ 974 h 1423"/>
              <a:gd name="T48" fmla="*/ 470 w 1043"/>
              <a:gd name="T49" fmla="*/ 1223 h 1423"/>
              <a:gd name="T50" fmla="*/ 469 w 1043"/>
              <a:gd name="T51" fmla="*/ 1423 h 1423"/>
              <a:gd name="T52" fmla="*/ 752 w 1043"/>
              <a:gd name="T53" fmla="*/ 1423 h 1423"/>
              <a:gd name="T54" fmla="*/ 776 w 1043"/>
              <a:gd name="T55" fmla="*/ 985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043" h="1423">
                <a:moveTo>
                  <a:pt x="776" y="985"/>
                </a:moveTo>
                <a:cubicBezTo>
                  <a:pt x="856" y="821"/>
                  <a:pt x="842" y="714"/>
                  <a:pt x="860" y="623"/>
                </a:cubicBezTo>
                <a:cubicBezTo>
                  <a:pt x="877" y="532"/>
                  <a:pt x="927" y="451"/>
                  <a:pt x="953" y="413"/>
                </a:cubicBezTo>
                <a:cubicBezTo>
                  <a:pt x="985" y="368"/>
                  <a:pt x="1043" y="271"/>
                  <a:pt x="1031" y="243"/>
                </a:cubicBezTo>
                <a:cubicBezTo>
                  <a:pt x="1008" y="187"/>
                  <a:pt x="935" y="315"/>
                  <a:pt x="885" y="383"/>
                </a:cubicBezTo>
                <a:cubicBezTo>
                  <a:pt x="835" y="452"/>
                  <a:pt x="787" y="488"/>
                  <a:pt x="771" y="485"/>
                </a:cubicBezTo>
                <a:cubicBezTo>
                  <a:pt x="754" y="481"/>
                  <a:pt x="788" y="383"/>
                  <a:pt x="815" y="293"/>
                </a:cubicBezTo>
                <a:cubicBezTo>
                  <a:pt x="858" y="145"/>
                  <a:pt x="882" y="81"/>
                  <a:pt x="835" y="70"/>
                </a:cubicBezTo>
                <a:cubicBezTo>
                  <a:pt x="777" y="56"/>
                  <a:pt x="753" y="219"/>
                  <a:pt x="720" y="306"/>
                </a:cubicBezTo>
                <a:cubicBezTo>
                  <a:pt x="691" y="386"/>
                  <a:pt x="671" y="429"/>
                  <a:pt x="640" y="426"/>
                </a:cubicBezTo>
                <a:cubicBezTo>
                  <a:pt x="627" y="425"/>
                  <a:pt x="618" y="363"/>
                  <a:pt x="616" y="232"/>
                </a:cubicBezTo>
                <a:cubicBezTo>
                  <a:pt x="612" y="41"/>
                  <a:pt x="608" y="0"/>
                  <a:pt x="579" y="1"/>
                </a:cubicBezTo>
                <a:cubicBezTo>
                  <a:pt x="511" y="4"/>
                  <a:pt x="524" y="118"/>
                  <a:pt x="520" y="216"/>
                </a:cubicBezTo>
                <a:cubicBezTo>
                  <a:pt x="517" y="314"/>
                  <a:pt x="528" y="416"/>
                  <a:pt x="519" y="419"/>
                </a:cubicBezTo>
                <a:cubicBezTo>
                  <a:pt x="482" y="436"/>
                  <a:pt x="457" y="312"/>
                  <a:pt x="420" y="222"/>
                </a:cubicBezTo>
                <a:cubicBezTo>
                  <a:pt x="384" y="132"/>
                  <a:pt x="358" y="4"/>
                  <a:pt x="303" y="63"/>
                </a:cubicBezTo>
                <a:cubicBezTo>
                  <a:pt x="263" y="106"/>
                  <a:pt x="318" y="276"/>
                  <a:pt x="361" y="381"/>
                </a:cubicBezTo>
                <a:cubicBezTo>
                  <a:pt x="403" y="486"/>
                  <a:pt x="422" y="570"/>
                  <a:pt x="378" y="613"/>
                </a:cubicBezTo>
                <a:cubicBezTo>
                  <a:pt x="318" y="672"/>
                  <a:pt x="278" y="628"/>
                  <a:pt x="206" y="583"/>
                </a:cubicBezTo>
                <a:cubicBezTo>
                  <a:pt x="135" y="538"/>
                  <a:pt x="67" y="536"/>
                  <a:pt x="33" y="574"/>
                </a:cubicBezTo>
                <a:cubicBezTo>
                  <a:pt x="0" y="612"/>
                  <a:pt x="16" y="650"/>
                  <a:pt x="35" y="643"/>
                </a:cubicBezTo>
                <a:cubicBezTo>
                  <a:pt x="53" y="636"/>
                  <a:pt x="80" y="644"/>
                  <a:pt x="138" y="682"/>
                </a:cubicBezTo>
                <a:cubicBezTo>
                  <a:pt x="196" y="720"/>
                  <a:pt x="225" y="781"/>
                  <a:pt x="313" y="832"/>
                </a:cubicBezTo>
                <a:cubicBezTo>
                  <a:pt x="400" y="882"/>
                  <a:pt x="425" y="913"/>
                  <a:pt x="449" y="974"/>
                </a:cubicBezTo>
                <a:cubicBezTo>
                  <a:pt x="473" y="1034"/>
                  <a:pt x="470" y="1223"/>
                  <a:pt x="470" y="1223"/>
                </a:cubicBezTo>
                <a:cubicBezTo>
                  <a:pt x="471" y="1289"/>
                  <a:pt x="471" y="1356"/>
                  <a:pt x="469" y="1423"/>
                </a:cubicBezTo>
                <a:cubicBezTo>
                  <a:pt x="752" y="1423"/>
                  <a:pt x="752" y="1423"/>
                  <a:pt x="752" y="1423"/>
                </a:cubicBezTo>
                <a:cubicBezTo>
                  <a:pt x="763" y="1157"/>
                  <a:pt x="776" y="985"/>
                  <a:pt x="776" y="985"/>
                </a:cubicBezTo>
                <a:close/>
              </a:path>
            </a:pathLst>
          </a:custGeom>
          <a:solidFill>
            <a:srgbClr val="0070C0"/>
          </a:soli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GB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9290" y="2227580"/>
            <a:ext cx="3888740" cy="13296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1400" b="1">
                <a:sym typeface="+mn-ea"/>
              </a:rPr>
              <a:t>② 故障核实：</a:t>
            </a:r>
            <a:r>
              <a:rPr lang="zh-CN" altLang="en-US" sz="1400">
                <a:sym typeface="+mn-ea"/>
              </a:rPr>
              <a:t>核实故障报告内容确保真实性和准确性，可通过重现故障模式或依靠故障证据（漏泄残余、损坏的硬件和机内检测指示）</a:t>
            </a:r>
            <a:endParaRPr lang="zh-CN" altLang="en-US" sz="14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sym typeface="+mn-ea"/>
              </a:rPr>
              <a:t>来完成，对缺乏证据的情况应给予说明。</a:t>
            </a:r>
            <a:endParaRPr lang="zh-CN" altLang="en-US" sz="1400"/>
          </a:p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     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378700" y="2252980"/>
            <a:ext cx="4075430" cy="11074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 sz="1200">
                <a:sym typeface="+mn-ea"/>
              </a:rPr>
              <a:t>  </a:t>
            </a:r>
            <a:r>
              <a:rPr lang="zh-CN" altLang="en-US" sz="1200" b="1">
                <a:sym typeface="+mn-ea"/>
              </a:rPr>
              <a:t>③ 故障分析：</a:t>
            </a:r>
            <a:r>
              <a:rPr lang="zh-CN" altLang="en-US" sz="1200">
                <a:sym typeface="+mn-ea"/>
              </a:rPr>
              <a:t>对故障进行原因分析，可采用试验、分解、X射线、显微镜分析和应用研究等方法开展，建议制定“故障分析”模板（可参照GJB841的附录表A2）。</a:t>
            </a:r>
            <a:endParaRPr lang="zh-CN" altLang="en-US" sz="1200"/>
          </a:p>
        </p:txBody>
      </p:sp>
      <p:sp>
        <p:nvSpPr>
          <p:cNvPr id="12" name="文本框 11"/>
          <p:cNvSpPr txBox="1"/>
          <p:nvPr/>
        </p:nvSpPr>
        <p:spPr>
          <a:xfrm>
            <a:off x="8441690" y="4180205"/>
            <a:ext cx="40640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 </a:t>
            </a:r>
            <a:endParaRPr lang="zh-CN" altLang="en-US" sz="1200"/>
          </a:p>
        </p:txBody>
      </p:sp>
      <p:sp>
        <p:nvSpPr>
          <p:cNvPr id="13" name="文本框 12"/>
          <p:cNvSpPr txBox="1"/>
          <p:nvPr/>
        </p:nvSpPr>
        <p:spPr>
          <a:xfrm>
            <a:off x="7874000" y="4112260"/>
            <a:ext cx="4302125" cy="18999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b="1">
                <a:sym typeface="+mn-ea"/>
              </a:rPr>
              <a:t>④ 纠正措施：</a:t>
            </a:r>
            <a:r>
              <a:rPr lang="zh-CN" altLang="en-US" sz="1200">
                <a:sym typeface="+mn-ea"/>
              </a:rPr>
              <a:t>根据故障原因制定纠正措施，制修订文件予以实施，防止或减少同类故障的再次发生。注意，制定的纠正措施一定是经过验证有效，并按规定经过审批的，对于不采取纠正措施的故障一定要说明理由。建议制定“纠正措施实施”模板（可参照GJB841的附录表A3）。</a:t>
            </a:r>
            <a:endParaRPr lang="zh-CN" alt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8707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6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70" grpId="0" bldLvl="0" animBg="1"/>
      <p:bldP spid="64" grpId="0" animBg="1"/>
      <p:bldP spid="2" grpId="0"/>
      <p:bldP spid="10" grpId="0"/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877651" y="1203485"/>
            <a:ext cx="3661171" cy="856060"/>
            <a:chOff x="5122960" y="2797850"/>
            <a:chExt cx="3892537" cy="898863"/>
          </a:xfrm>
        </p:grpSpPr>
        <p:grpSp>
          <p:nvGrpSpPr>
            <p:cNvPr id="51" name="组合 13"/>
            <p:cNvGrpSpPr/>
            <p:nvPr/>
          </p:nvGrpSpPr>
          <p:grpSpPr bwMode="auto">
            <a:xfrm>
              <a:off x="5217899" y="2876610"/>
              <a:ext cx="3797598" cy="741342"/>
              <a:chOff x="3791744" y="5346476"/>
              <a:chExt cx="5832648" cy="1152128"/>
            </a:xfrm>
          </p:grpSpPr>
          <p:sp>
            <p:nvSpPr>
              <p:cNvPr id="52" name="圆角矩形 51"/>
              <p:cNvSpPr/>
              <p:nvPr>
                <p:custDataLst>
                  <p:tags r:id="rId6"/>
                </p:custDataLst>
              </p:nvPr>
            </p:nvSpPr>
            <p:spPr>
              <a:xfrm>
                <a:off x="4007768" y="5518711"/>
                <a:ext cx="5400600" cy="807659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3" name="任意多边形 52"/>
              <p:cNvSpPr/>
              <p:nvPr>
                <p:custDataLst>
                  <p:tags r:id="rId7"/>
                </p:custDataLst>
              </p:nvPr>
            </p:nvSpPr>
            <p:spPr>
              <a:xfrm>
                <a:off x="3791744" y="5346476"/>
                <a:ext cx="5832648" cy="1152128"/>
              </a:xfrm>
              <a:custGeom>
                <a:avLst/>
                <a:gdLst>
                  <a:gd name="connsiteX0" fmla="*/ 619854 w 5832648"/>
                  <a:gd name="connsiteY0" fmla="*/ 172234 h 1152128"/>
                  <a:gd name="connsiteX1" fmla="*/ 247759 w 5832648"/>
                  <a:gd name="connsiteY1" fmla="*/ 418875 h 1152128"/>
                  <a:gd name="connsiteX2" fmla="*/ 216024 w 5832648"/>
                  <a:gd name="connsiteY2" fmla="*/ 576064 h 1152128"/>
                  <a:gd name="connsiteX3" fmla="*/ 216024 w 5832648"/>
                  <a:gd name="connsiteY3" fmla="*/ 576063 h 1152128"/>
                  <a:gd name="connsiteX4" fmla="*/ 216024 w 5832648"/>
                  <a:gd name="connsiteY4" fmla="*/ 576064 h 1152128"/>
                  <a:gd name="connsiteX5" fmla="*/ 216024 w 5832648"/>
                  <a:gd name="connsiteY5" fmla="*/ 576064 h 1152128"/>
                  <a:gd name="connsiteX6" fmla="*/ 247759 w 5832648"/>
                  <a:gd name="connsiteY6" fmla="*/ 733252 h 1152128"/>
                  <a:gd name="connsiteX7" fmla="*/ 619854 w 5832648"/>
                  <a:gd name="connsiteY7" fmla="*/ 979893 h 1152128"/>
                  <a:gd name="connsiteX8" fmla="*/ 5212794 w 5832648"/>
                  <a:gd name="connsiteY8" fmla="*/ 979894 h 1152128"/>
                  <a:gd name="connsiteX9" fmla="*/ 5616624 w 5832648"/>
                  <a:gd name="connsiteY9" fmla="*/ 576064 h 1152128"/>
                  <a:gd name="connsiteX10" fmla="*/ 5616625 w 5832648"/>
                  <a:gd name="connsiteY10" fmla="*/ 576064 h 1152128"/>
                  <a:gd name="connsiteX11" fmla="*/ 5212795 w 5832648"/>
                  <a:gd name="connsiteY11" fmla="*/ 172234 h 1152128"/>
                  <a:gd name="connsiteX12" fmla="*/ 576064 w 5832648"/>
                  <a:gd name="connsiteY12" fmla="*/ 0 h 1152128"/>
                  <a:gd name="connsiteX13" fmla="*/ 5256584 w 5832648"/>
                  <a:gd name="connsiteY13" fmla="*/ 0 h 1152128"/>
                  <a:gd name="connsiteX14" fmla="*/ 5832648 w 5832648"/>
                  <a:gd name="connsiteY14" fmla="*/ 576064 h 1152128"/>
                  <a:gd name="connsiteX15" fmla="*/ 5256584 w 5832648"/>
                  <a:gd name="connsiteY15" fmla="*/ 1152128 h 1152128"/>
                  <a:gd name="connsiteX16" fmla="*/ 576064 w 5832648"/>
                  <a:gd name="connsiteY16" fmla="*/ 1152128 h 1152128"/>
                  <a:gd name="connsiteX17" fmla="*/ 0 w 5832648"/>
                  <a:gd name="connsiteY17" fmla="*/ 576064 h 1152128"/>
                  <a:gd name="connsiteX18" fmla="*/ 576064 w 5832648"/>
                  <a:gd name="connsiteY18" fmla="*/ 0 h 115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832648" h="1152128">
                    <a:moveTo>
                      <a:pt x="619854" y="172234"/>
                    </a:moveTo>
                    <a:cubicBezTo>
                      <a:pt x="452583" y="172234"/>
                      <a:pt x="309064" y="273935"/>
                      <a:pt x="247759" y="418875"/>
                    </a:cubicBezTo>
                    <a:lnTo>
                      <a:pt x="216024" y="576064"/>
                    </a:lnTo>
                    <a:lnTo>
                      <a:pt x="216024" y="576063"/>
                    </a:lnTo>
                    <a:lnTo>
                      <a:pt x="216024" y="576064"/>
                    </a:lnTo>
                    <a:lnTo>
                      <a:pt x="216024" y="576064"/>
                    </a:lnTo>
                    <a:lnTo>
                      <a:pt x="247759" y="733252"/>
                    </a:lnTo>
                    <a:cubicBezTo>
                      <a:pt x="309064" y="878193"/>
                      <a:pt x="452583" y="979893"/>
                      <a:pt x="619854" y="979893"/>
                    </a:cubicBezTo>
                    <a:lnTo>
                      <a:pt x="5212794" y="979894"/>
                    </a:lnTo>
                    <a:cubicBezTo>
                      <a:pt x="5435823" y="979894"/>
                      <a:pt x="5616624" y="799093"/>
                      <a:pt x="5616624" y="576064"/>
                    </a:cubicBezTo>
                    <a:lnTo>
                      <a:pt x="5616625" y="576064"/>
                    </a:lnTo>
                    <a:cubicBezTo>
                      <a:pt x="5616625" y="353035"/>
                      <a:pt x="5435824" y="172234"/>
                      <a:pt x="5212795" y="172234"/>
                    </a:cubicBezTo>
                    <a:close/>
                    <a:moveTo>
                      <a:pt x="576064" y="0"/>
                    </a:moveTo>
                    <a:lnTo>
                      <a:pt x="5256584" y="0"/>
                    </a:lnTo>
                    <a:cubicBezTo>
                      <a:pt x="5574735" y="0"/>
                      <a:pt x="5832648" y="257913"/>
                      <a:pt x="5832648" y="576064"/>
                    </a:cubicBezTo>
                    <a:cubicBezTo>
                      <a:pt x="5832648" y="894215"/>
                      <a:pt x="5574735" y="1152128"/>
                      <a:pt x="5256584" y="1152128"/>
                    </a:cubicBezTo>
                    <a:lnTo>
                      <a:pt x="576064" y="1152128"/>
                    </a:ln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4" name="圆角矩形 53"/>
              <p:cNvSpPr/>
              <p:nvPr>
                <p:custDataLst>
                  <p:tags r:id="rId8"/>
                </p:custDataLst>
              </p:nvPr>
            </p:nvSpPr>
            <p:spPr>
              <a:xfrm>
                <a:off x="3791744" y="5346476"/>
                <a:ext cx="5832648" cy="1152128"/>
              </a:xfrm>
              <a:prstGeom prst="roundRect">
                <a:avLst>
                  <a:gd name="adj" fmla="val 50000"/>
                </a:avLst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组合 14"/>
            <p:cNvGrpSpPr/>
            <p:nvPr/>
          </p:nvGrpSpPr>
          <p:grpSpPr bwMode="auto">
            <a:xfrm>
              <a:off x="5122960" y="2797850"/>
              <a:ext cx="910157" cy="898863"/>
              <a:chOff x="6124811" y="347435"/>
              <a:chExt cx="1141097" cy="1141097"/>
            </a:xfrm>
          </p:grpSpPr>
          <p:sp>
            <p:nvSpPr>
              <p:cNvPr id="56" name="椭圆 55"/>
              <p:cNvSpPr/>
              <p:nvPr>
                <p:custDataLst>
                  <p:tags r:id="rId9"/>
                </p:custDataLst>
              </p:nvPr>
            </p:nvSpPr>
            <p:spPr>
              <a:xfrm>
                <a:off x="6234318" y="456943"/>
                <a:ext cx="922083" cy="92208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57" name="组合 16"/>
              <p:cNvGrpSpPr/>
              <p:nvPr/>
            </p:nvGrpSpPr>
            <p:grpSpPr bwMode="auto">
              <a:xfrm>
                <a:off x="6124811" y="347435"/>
                <a:ext cx="1141097" cy="1141097"/>
                <a:chOff x="3733576" y="3930057"/>
                <a:chExt cx="1800000" cy="1800000"/>
              </a:xfrm>
            </p:grpSpPr>
            <p:sp>
              <p:nvSpPr>
                <p:cNvPr id="58" name="椭圆 57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4003576" y="4200057"/>
                  <a:ext cx="1260000" cy="1260000"/>
                </a:xfrm>
                <a:prstGeom prst="ellipse">
                  <a:avLst/>
                </a:prstGeom>
                <a:noFill/>
                <a:ln>
                  <a:gradFill flip="none" rotWithShape="1">
                    <a:gsLst>
                      <a:gs pos="100000">
                        <a:schemeClr val="bg1"/>
                      </a:gs>
                      <a:gs pos="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任意多边形 58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3733576" y="3930057"/>
                  <a:ext cx="1800000" cy="180000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  <a:gd name="connsiteX5" fmla="*/ 900000 w 1800000"/>
                    <a:gd name="connsiteY5" fmla="*/ 270000 h 1800000"/>
                    <a:gd name="connsiteX6" fmla="*/ 270000 w 1800000"/>
                    <a:gd name="connsiteY6" fmla="*/ 900000 h 1800000"/>
                    <a:gd name="connsiteX7" fmla="*/ 900000 w 1800000"/>
                    <a:gd name="connsiteY7" fmla="*/ 1530000 h 1800000"/>
                    <a:gd name="connsiteX8" fmla="*/ 1530000 w 1800000"/>
                    <a:gd name="connsiteY8" fmla="*/ 900000 h 1800000"/>
                    <a:gd name="connsiteX9" fmla="*/ 900000 w 1800000"/>
                    <a:gd name="connsiteY9" fmla="*/ 27000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  <a:moveTo>
                        <a:pt x="900000" y="270000"/>
                      </a:moveTo>
                      <a:cubicBezTo>
                        <a:pt x="552061" y="270000"/>
                        <a:pt x="270000" y="552061"/>
                        <a:pt x="270000" y="900000"/>
                      </a:cubicBezTo>
                      <a:cubicBezTo>
                        <a:pt x="270000" y="1247939"/>
                        <a:pt x="552061" y="1530000"/>
                        <a:pt x="900000" y="1530000"/>
                      </a:cubicBezTo>
                      <a:cubicBezTo>
                        <a:pt x="1247939" y="1530000"/>
                        <a:pt x="1530000" y="1247939"/>
                        <a:pt x="1530000" y="900000"/>
                      </a:cubicBezTo>
                      <a:cubicBezTo>
                        <a:pt x="1530000" y="552061"/>
                        <a:pt x="1247939" y="270000"/>
                        <a:pt x="900000" y="2700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F0F0"/>
                    </a:gs>
                    <a:gs pos="100000">
                      <a:srgbClr val="DBDBDB"/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889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椭圆 59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3733576" y="3930057"/>
                  <a:ext cx="1800000" cy="1800000"/>
                </a:xfrm>
                <a:prstGeom prst="ellipse">
                  <a:avLst/>
                </a:prstGeom>
                <a:noFill/>
                <a:ln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1" name="文本框 35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6174894" y="3112889"/>
              <a:ext cx="910073" cy="3020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72585" tIns="36293" rIns="72585" bIns="3629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</a:defRPr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补充说明</a:t>
              </a:r>
              <a:endPara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62" name="组合 101"/>
            <p:cNvGrpSpPr>
              <a:grpSpLocks noChangeAspect="1"/>
            </p:cNvGrpSpPr>
            <p:nvPr/>
          </p:nvGrpSpPr>
          <p:grpSpPr bwMode="auto">
            <a:xfrm>
              <a:off x="5431831" y="3112889"/>
              <a:ext cx="521537" cy="455057"/>
              <a:chOff x="3390900" y="228600"/>
              <a:chExt cx="771525" cy="681038"/>
            </a:xfrm>
          </p:grpSpPr>
          <p:sp>
            <p:nvSpPr>
              <p:cNvPr id="63" name="Freeform 14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3421063" y="236538"/>
                <a:ext cx="741362" cy="673100"/>
              </a:xfrm>
              <a:custGeom>
                <a:avLst/>
                <a:gdLst>
                  <a:gd name="T0" fmla="*/ 204 w 467"/>
                  <a:gd name="T1" fmla="*/ 424 h 424"/>
                  <a:gd name="T2" fmla="*/ 0 w 467"/>
                  <a:gd name="T3" fmla="*/ 256 h 424"/>
                  <a:gd name="T4" fmla="*/ 3 w 467"/>
                  <a:gd name="T5" fmla="*/ 19 h 424"/>
                  <a:gd name="T6" fmla="*/ 83 w 467"/>
                  <a:gd name="T7" fmla="*/ 12 h 424"/>
                  <a:gd name="T8" fmla="*/ 123 w 467"/>
                  <a:gd name="T9" fmla="*/ 50 h 424"/>
                  <a:gd name="T10" fmla="*/ 142 w 467"/>
                  <a:gd name="T11" fmla="*/ 10 h 424"/>
                  <a:gd name="T12" fmla="*/ 214 w 467"/>
                  <a:gd name="T13" fmla="*/ 0 h 424"/>
                  <a:gd name="T14" fmla="*/ 467 w 467"/>
                  <a:gd name="T15" fmla="*/ 218 h 424"/>
                  <a:gd name="T16" fmla="*/ 204 w 467"/>
                  <a:gd name="T17" fmla="*/ 424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7" h="424">
                    <a:moveTo>
                      <a:pt x="204" y="424"/>
                    </a:moveTo>
                    <a:lnTo>
                      <a:pt x="0" y="256"/>
                    </a:lnTo>
                    <a:lnTo>
                      <a:pt x="3" y="19"/>
                    </a:lnTo>
                    <a:lnTo>
                      <a:pt x="83" y="12"/>
                    </a:lnTo>
                    <a:lnTo>
                      <a:pt x="123" y="50"/>
                    </a:lnTo>
                    <a:lnTo>
                      <a:pt x="142" y="10"/>
                    </a:lnTo>
                    <a:lnTo>
                      <a:pt x="214" y="0"/>
                    </a:lnTo>
                    <a:lnTo>
                      <a:pt x="467" y="218"/>
                    </a:lnTo>
                    <a:lnTo>
                      <a:pt x="204" y="424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chemeClr val="tx1">
                      <a:lumMod val="95000"/>
                      <a:lumOff val="5000"/>
                      <a:alpha val="0"/>
                    </a:schemeClr>
                  </a:gs>
                  <a:gs pos="0">
                    <a:schemeClr val="tx1">
                      <a:lumMod val="95000"/>
                      <a:lumOff val="5000"/>
                      <a:alpha val="5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" name="Freeform 15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390900" y="228600"/>
                <a:ext cx="177800" cy="436563"/>
              </a:xfrm>
              <a:custGeom>
                <a:avLst/>
                <a:gdLst>
                  <a:gd name="T0" fmla="*/ 94574 w 47"/>
                  <a:gd name="T1" fmla="*/ 0 h 116"/>
                  <a:gd name="T2" fmla="*/ 162668 w 47"/>
                  <a:gd name="T3" fmla="*/ 30108 h 116"/>
                  <a:gd name="T4" fmla="*/ 177800 w 47"/>
                  <a:gd name="T5" fmla="*/ 101614 h 116"/>
                  <a:gd name="T6" fmla="*/ 177800 w 47"/>
                  <a:gd name="T7" fmla="*/ 353767 h 116"/>
                  <a:gd name="T8" fmla="*/ 155102 w 47"/>
                  <a:gd name="T9" fmla="*/ 413982 h 116"/>
                  <a:gd name="T10" fmla="*/ 90791 w 47"/>
                  <a:gd name="T11" fmla="*/ 436563 h 116"/>
                  <a:gd name="T12" fmla="*/ 15132 w 47"/>
                  <a:gd name="T13" fmla="*/ 402692 h 116"/>
                  <a:gd name="T14" fmla="*/ 0 w 47"/>
                  <a:gd name="T15" fmla="*/ 319895 h 116"/>
                  <a:gd name="T16" fmla="*/ 0 w 47"/>
                  <a:gd name="T17" fmla="*/ 120431 h 116"/>
                  <a:gd name="T18" fmla="*/ 15132 w 47"/>
                  <a:gd name="T19" fmla="*/ 30108 h 116"/>
                  <a:gd name="T20" fmla="*/ 94574 w 47"/>
                  <a:gd name="T21" fmla="*/ 0 h 116"/>
                  <a:gd name="T22" fmla="*/ 90791 w 47"/>
                  <a:gd name="T23" fmla="*/ 395165 h 116"/>
                  <a:gd name="T24" fmla="*/ 128621 w 47"/>
                  <a:gd name="T25" fmla="*/ 334949 h 116"/>
                  <a:gd name="T26" fmla="*/ 128621 w 47"/>
                  <a:gd name="T27" fmla="*/ 94087 h 116"/>
                  <a:gd name="T28" fmla="*/ 90791 w 47"/>
                  <a:gd name="T29" fmla="*/ 41398 h 116"/>
                  <a:gd name="T30" fmla="*/ 52962 w 47"/>
                  <a:gd name="T31" fmla="*/ 97850 h 116"/>
                  <a:gd name="T32" fmla="*/ 52962 w 47"/>
                  <a:gd name="T33" fmla="*/ 112904 h 116"/>
                  <a:gd name="T34" fmla="*/ 52962 w 47"/>
                  <a:gd name="T35" fmla="*/ 131722 h 116"/>
                  <a:gd name="T36" fmla="*/ 52962 w 47"/>
                  <a:gd name="T37" fmla="*/ 199464 h 116"/>
                  <a:gd name="T38" fmla="*/ 52962 w 47"/>
                  <a:gd name="T39" fmla="*/ 270970 h 116"/>
                  <a:gd name="T40" fmla="*/ 52962 w 47"/>
                  <a:gd name="T41" fmla="*/ 334949 h 116"/>
                  <a:gd name="T42" fmla="*/ 90791 w 47"/>
                  <a:gd name="T43" fmla="*/ 395165 h 11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47" h="116">
                    <a:moveTo>
                      <a:pt x="25" y="0"/>
                    </a:moveTo>
                    <a:cubicBezTo>
                      <a:pt x="33" y="0"/>
                      <a:pt x="39" y="2"/>
                      <a:pt x="43" y="8"/>
                    </a:cubicBezTo>
                    <a:cubicBezTo>
                      <a:pt x="45" y="12"/>
                      <a:pt x="47" y="18"/>
                      <a:pt x="47" y="27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47" y="101"/>
                      <a:pt x="45" y="106"/>
                      <a:pt x="41" y="110"/>
                    </a:cubicBezTo>
                    <a:cubicBezTo>
                      <a:pt x="37" y="114"/>
                      <a:pt x="31" y="116"/>
                      <a:pt x="24" y="116"/>
                    </a:cubicBezTo>
                    <a:cubicBezTo>
                      <a:pt x="14" y="116"/>
                      <a:pt x="7" y="113"/>
                      <a:pt x="4" y="107"/>
                    </a:cubicBezTo>
                    <a:cubicBezTo>
                      <a:pt x="1" y="103"/>
                      <a:pt x="0" y="96"/>
                      <a:pt x="0" y="8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0"/>
                      <a:pt x="1" y="13"/>
                      <a:pt x="4" y="8"/>
                    </a:cubicBezTo>
                    <a:cubicBezTo>
                      <a:pt x="8" y="3"/>
                      <a:pt x="15" y="0"/>
                      <a:pt x="25" y="0"/>
                    </a:cubicBezTo>
                    <a:close/>
                    <a:moveTo>
                      <a:pt x="24" y="105"/>
                    </a:moveTo>
                    <a:cubicBezTo>
                      <a:pt x="30" y="105"/>
                      <a:pt x="34" y="100"/>
                      <a:pt x="34" y="89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4" y="16"/>
                      <a:pt x="30" y="11"/>
                      <a:pt x="24" y="11"/>
                    </a:cubicBezTo>
                    <a:cubicBezTo>
                      <a:pt x="17" y="11"/>
                      <a:pt x="14" y="16"/>
                      <a:pt x="14" y="26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72"/>
                      <a:pt x="14" y="72"/>
                      <a:pt x="14" y="72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4" y="99"/>
                      <a:pt x="17" y="105"/>
                      <a:pt x="24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66" name="Freeform 66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1298879" y="1503594"/>
            <a:ext cx="127510" cy="272527"/>
          </a:xfrm>
          <a:custGeom>
            <a:avLst/>
            <a:gdLst>
              <a:gd name="T0" fmla="*/ 63721 w 36"/>
              <a:gd name="T1" fmla="*/ 0 h 76"/>
              <a:gd name="T2" fmla="*/ 112448 w 36"/>
              <a:gd name="T3" fmla="*/ 0 h 76"/>
              <a:gd name="T4" fmla="*/ 112448 w 36"/>
              <a:gd name="T5" fmla="*/ 192819 h 76"/>
              <a:gd name="T6" fmla="*/ 134938 w 36"/>
              <a:gd name="T7" fmla="*/ 192819 h 76"/>
              <a:gd name="T8" fmla="*/ 134938 w 36"/>
              <a:gd name="T9" fmla="*/ 219284 h 76"/>
              <a:gd name="T10" fmla="*/ 112448 w 36"/>
              <a:gd name="T11" fmla="*/ 219284 h 76"/>
              <a:gd name="T12" fmla="*/ 112448 w 36"/>
              <a:gd name="T13" fmla="*/ 287338 h 76"/>
              <a:gd name="T14" fmla="*/ 78714 w 36"/>
              <a:gd name="T15" fmla="*/ 287338 h 76"/>
              <a:gd name="T16" fmla="*/ 78714 w 36"/>
              <a:gd name="T17" fmla="*/ 219284 h 76"/>
              <a:gd name="T18" fmla="*/ 0 w 36"/>
              <a:gd name="T19" fmla="*/ 219284 h 76"/>
              <a:gd name="T20" fmla="*/ 0 w 36"/>
              <a:gd name="T21" fmla="*/ 192819 h 76"/>
              <a:gd name="T22" fmla="*/ 63721 w 36"/>
              <a:gd name="T23" fmla="*/ 0 h 76"/>
              <a:gd name="T24" fmla="*/ 78714 w 36"/>
              <a:gd name="T25" fmla="*/ 192819 h 76"/>
              <a:gd name="T26" fmla="*/ 78714 w 36"/>
              <a:gd name="T27" fmla="*/ 41588 h 76"/>
              <a:gd name="T28" fmla="*/ 56224 w 36"/>
              <a:gd name="T29" fmla="*/ 117204 h 76"/>
              <a:gd name="T30" fmla="*/ 33735 w 36"/>
              <a:gd name="T31" fmla="*/ 192819 h 76"/>
              <a:gd name="T32" fmla="*/ 78714 w 36"/>
              <a:gd name="T33" fmla="*/ 192819 h 7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36" h="76">
                <a:moveTo>
                  <a:pt x="17" y="0"/>
                </a:moveTo>
                <a:cubicBezTo>
                  <a:pt x="30" y="0"/>
                  <a:pt x="30" y="0"/>
                  <a:pt x="30" y="0"/>
                </a:cubicBezTo>
                <a:cubicBezTo>
                  <a:pt x="30" y="51"/>
                  <a:pt x="30" y="51"/>
                  <a:pt x="30" y="51"/>
                </a:cubicBezTo>
                <a:cubicBezTo>
                  <a:pt x="36" y="51"/>
                  <a:pt x="36" y="51"/>
                  <a:pt x="36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76"/>
                  <a:pt x="30" y="76"/>
                  <a:pt x="30" y="76"/>
                </a:cubicBezTo>
                <a:cubicBezTo>
                  <a:pt x="21" y="76"/>
                  <a:pt x="21" y="76"/>
                  <a:pt x="21" y="76"/>
                </a:cubicBezTo>
                <a:cubicBezTo>
                  <a:pt x="21" y="58"/>
                  <a:pt x="21" y="58"/>
                  <a:pt x="21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1"/>
                  <a:pt x="0" y="51"/>
                  <a:pt x="0" y="51"/>
                </a:cubicBezTo>
                <a:lnTo>
                  <a:pt x="17" y="0"/>
                </a:lnTo>
                <a:close/>
                <a:moveTo>
                  <a:pt x="21" y="51"/>
                </a:moveTo>
                <a:cubicBezTo>
                  <a:pt x="21" y="11"/>
                  <a:pt x="21" y="11"/>
                  <a:pt x="21" y="11"/>
                </a:cubicBezTo>
                <a:cubicBezTo>
                  <a:pt x="20" y="15"/>
                  <a:pt x="17" y="22"/>
                  <a:pt x="15" y="31"/>
                </a:cubicBezTo>
                <a:cubicBezTo>
                  <a:pt x="12" y="40"/>
                  <a:pt x="10" y="47"/>
                  <a:pt x="9" y="51"/>
                </a:cubicBezTo>
                <a:lnTo>
                  <a:pt x="21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26210" y="2141855"/>
            <a:ext cx="9646920" cy="39503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2000"/>
              <a:t>在FRACAS运行中，有两点说明需要大家关注：</a:t>
            </a:r>
            <a:endParaRPr lang="zh-CN" altLang="en-US" sz="2000"/>
          </a:p>
          <a:p>
            <a:pPr>
              <a:lnSpc>
                <a:spcPct val="150000"/>
              </a:lnSpc>
            </a:pPr>
            <a:r>
              <a:rPr lang="en-US" altLang="zh-CN" sz="2000"/>
              <a:t>       </a:t>
            </a:r>
            <a:r>
              <a:rPr lang="zh-CN" altLang="en-US" sz="2000"/>
              <a:t>① FRACAS应尽早建立和运用，因为在设计进展期间纠正措施的选择方案的灵活性最大，根据已知的故障原因，可以做较大的设计更改，在生产阶段或使用阶段虽然也能采取纠正措施，但方案选择受到限制，实施也更困难。</a:t>
            </a:r>
            <a:endParaRPr lang="zh-CN" altLang="en-US" sz="2000"/>
          </a:p>
          <a:p>
            <a:pPr>
              <a:lnSpc>
                <a:spcPct val="150000"/>
              </a:lnSpc>
            </a:pPr>
            <a:r>
              <a:rPr lang="en-US" altLang="zh-CN" sz="2000"/>
              <a:t>       </a:t>
            </a:r>
            <a:r>
              <a:rPr lang="zh-CN" altLang="en-US" sz="2000"/>
              <a:t>② FRACAS应由承制方（及转承制方）尽早建立，并在订购（使用）方的协同下加以实现。也就是说，各级承制方都应该建立FRACAS，在上游客户（使用阶段提供产品使用故障信息）和下游供方（采购、外包产品研制生产过程故障信息）共同协助下正常运行。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形 18"/>
          <p:cNvSpPr/>
          <p:nvPr/>
        </p:nvSpPr>
        <p:spPr>
          <a:xfrm>
            <a:off x="-4956" y="1041400"/>
            <a:ext cx="10350720" cy="5826991"/>
          </a:xfrm>
          <a:custGeom>
            <a:avLst/>
            <a:gdLst>
              <a:gd name="connsiteX0" fmla="*/ 7194233 w 7194232"/>
              <a:gd name="connsiteY0" fmla="*/ 0 h 4050030"/>
              <a:gd name="connsiteX1" fmla="*/ 5301615 w 7194232"/>
              <a:gd name="connsiteY1" fmla="*/ 4050030 h 4050030"/>
              <a:gd name="connsiteX2" fmla="*/ 0 w 7194232"/>
              <a:gd name="connsiteY2" fmla="*/ 4050030 h 4050030"/>
              <a:gd name="connsiteX3" fmla="*/ 0 w 7194232"/>
              <a:gd name="connsiteY3" fmla="*/ 3095625 h 4050030"/>
              <a:gd name="connsiteX4" fmla="*/ 1446848 w 7194232"/>
              <a:gd name="connsiteY4" fmla="*/ 0 h 405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4232" h="4050030">
                <a:moveTo>
                  <a:pt x="7194233" y="0"/>
                </a:moveTo>
                <a:lnTo>
                  <a:pt x="5301615" y="4050030"/>
                </a:lnTo>
                <a:lnTo>
                  <a:pt x="0" y="4050030"/>
                </a:lnTo>
                <a:lnTo>
                  <a:pt x="0" y="3095625"/>
                </a:lnTo>
                <a:lnTo>
                  <a:pt x="1446848" y="0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024176" y="3635748"/>
            <a:ext cx="8141109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4800" kern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FRACAS</a:t>
            </a:r>
            <a:endParaRPr lang="zh-CN" altLang="en-US" sz="4800" kern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defTabSz="914400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4800" kern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与质量问题归零</a:t>
            </a:r>
            <a:endParaRPr lang="zh-CN" altLang="en-US" sz="4800" b="1" dirty="0">
              <a:solidFill>
                <a:srgbClr val="004EA8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4811" y="1979364"/>
            <a:ext cx="8141109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ln w="15875">
                  <a:noFill/>
                </a:ln>
                <a:solidFill>
                  <a:srgbClr val="004EA8"/>
                </a:solidFill>
              </a:rPr>
              <a:t>2</a:t>
            </a:r>
            <a:endParaRPr lang="en-US" altLang="zh-CN" sz="11500" dirty="0">
              <a:ln w="15875">
                <a:noFill/>
              </a:ln>
              <a:solidFill>
                <a:srgbClr val="004EA8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65802" y="2073293"/>
            <a:ext cx="4260396" cy="3279739"/>
            <a:chOff x="3913814" y="2036407"/>
            <a:chExt cx="4260396" cy="3279739"/>
          </a:xfrm>
        </p:grpSpPr>
        <p:grpSp>
          <p:nvGrpSpPr>
            <p:cNvPr id="5" name="组合 4"/>
            <p:cNvGrpSpPr/>
            <p:nvPr/>
          </p:nvGrpSpPr>
          <p:grpSpPr>
            <a:xfrm>
              <a:off x="4093025" y="2084032"/>
              <a:ext cx="4005946" cy="3184786"/>
              <a:chOff x="2107933" y="2204185"/>
              <a:chExt cx="7960092" cy="3818747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2107933" y="2204185"/>
                <a:ext cx="796009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07933" y="6022932"/>
                <a:ext cx="796009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图形 9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913814" y="2036407"/>
              <a:ext cx="428625" cy="95250"/>
            </a:xfrm>
            <a:prstGeom prst="rect">
              <a:avLst/>
            </a:prstGeom>
          </p:spPr>
        </p:pic>
        <p:pic>
          <p:nvPicPr>
            <p:cNvPr id="11" name="图形 10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745585" y="5220896"/>
              <a:ext cx="428625" cy="952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92810" y="1426845"/>
            <a:ext cx="10295890" cy="35375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en-US" altLang="zh-CN" sz="2800"/>
              <a:t>     </a:t>
            </a:r>
            <a:r>
              <a:rPr lang="zh-CN" altLang="en-US" sz="2800"/>
              <a:t>前面说了FRACAS的情况，现在看质量问题归零，根据GJB1405《装备质量管理术语》的定义，质量问题归零是对可能发生或已发生的质量问题，从技术、管理上分析产生的原因、机理，并采取预防措施或纠正措施，以避免问题重复发生的活动。质量问题归零通常是针对已发生的质量问题，分为技术归零和管理归零，重点关注质量问题解决的彻底性，下面从四个方面分析FRACAS和质量问题归零的区别与联系。</a:t>
            </a:r>
            <a:endParaRPr lang="zh-CN" altLang="en-US" sz="2800"/>
          </a:p>
        </p:txBody>
      </p:sp>
      <p:grpSp>
        <p:nvGrpSpPr>
          <p:cNvPr id="80" name="组合 79"/>
          <p:cNvGrpSpPr/>
          <p:nvPr/>
        </p:nvGrpSpPr>
        <p:grpSpPr>
          <a:xfrm>
            <a:off x="8620874" y="6032844"/>
            <a:ext cx="588857" cy="5888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1" name="同心圆 46"/>
            <p:cNvSpPr/>
            <p:nvPr>
              <p:custDataLst>
                <p:tags r:id="rId6"/>
              </p:custDataLst>
            </p:nvPr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椭圆 81"/>
            <p:cNvSpPr/>
            <p:nvPr>
              <p:custDataLst>
                <p:tags r:id="rId7"/>
              </p:custDataLst>
            </p:nvPr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11662705" y="5491550"/>
            <a:ext cx="252491" cy="25249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7" name="同心圆 49"/>
            <p:cNvSpPr/>
            <p:nvPr>
              <p:custDataLst>
                <p:tags r:id="rId8"/>
              </p:custDataLst>
            </p:nvPr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椭圆 87"/>
            <p:cNvSpPr/>
            <p:nvPr>
              <p:custDataLst>
                <p:tags r:id="rId9"/>
              </p:custDataLst>
            </p:nvPr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10061302" y="5602615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0" name="同心圆 61"/>
            <p:cNvSpPr/>
            <p:nvPr>
              <p:custDataLst>
                <p:tags r:id="rId10"/>
              </p:custDataLst>
            </p:nvPr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椭圆 90"/>
            <p:cNvSpPr/>
            <p:nvPr>
              <p:custDataLst>
                <p:tags r:id="rId11"/>
              </p:custDataLst>
            </p:nvPr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9442773" y="5599001"/>
            <a:ext cx="520192" cy="5201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64"/>
            <p:cNvSpPr/>
            <p:nvPr>
              <p:custDataLst>
                <p:tags r:id="rId12"/>
              </p:custDataLst>
            </p:nvPr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椭圆 93"/>
            <p:cNvSpPr/>
            <p:nvPr>
              <p:custDataLst>
                <p:tags r:id="rId13"/>
              </p:custDataLst>
            </p:nvPr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8113045" y="5921735"/>
            <a:ext cx="316877" cy="3168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6" name="同心圆 67"/>
            <p:cNvSpPr/>
            <p:nvPr>
              <p:custDataLst>
                <p:tags r:id="rId14"/>
              </p:custDataLst>
            </p:nvPr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椭圆 96"/>
            <p:cNvSpPr/>
            <p:nvPr>
              <p:custDataLst>
                <p:tags r:id="rId15"/>
              </p:custDataLst>
            </p:nvPr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7803826" y="5730808"/>
            <a:ext cx="158438" cy="15843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9" name="同心圆 70"/>
            <p:cNvSpPr/>
            <p:nvPr>
              <p:custDataLst>
                <p:tags r:id="rId16"/>
              </p:custDataLst>
            </p:nvPr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椭圆 99"/>
            <p:cNvSpPr/>
            <p:nvPr>
              <p:custDataLst>
                <p:tags r:id="rId17"/>
              </p:custDataLst>
            </p:nvPr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210" name="Freeform 15"/>
          <p:cNvSpPr/>
          <p:nvPr>
            <p:custDataLst>
              <p:tags r:id="rId6"/>
            </p:custDataLst>
          </p:nvPr>
        </p:nvSpPr>
        <p:spPr bwMode="auto">
          <a:xfrm>
            <a:off x="3627120" y="1254760"/>
            <a:ext cx="4015105" cy="3893820"/>
          </a:xfrm>
          <a:custGeom>
            <a:avLst/>
            <a:gdLst>
              <a:gd name="T0" fmla="*/ 42 w 739"/>
              <a:gd name="T1" fmla="*/ 641 h 641"/>
              <a:gd name="T2" fmla="*/ 15 w 739"/>
              <a:gd name="T3" fmla="*/ 594 h 641"/>
              <a:gd name="T4" fmla="*/ 343 w 739"/>
              <a:gd name="T5" fmla="*/ 26 h 641"/>
              <a:gd name="T6" fmla="*/ 397 w 739"/>
              <a:gd name="T7" fmla="*/ 26 h 641"/>
              <a:gd name="T8" fmla="*/ 725 w 739"/>
              <a:gd name="T9" fmla="*/ 594 h 641"/>
              <a:gd name="T10" fmla="*/ 698 w 739"/>
              <a:gd name="T11" fmla="*/ 641 h 641"/>
              <a:gd name="T12" fmla="*/ 42 w 739"/>
              <a:gd name="T13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39" h="641">
                <a:moveTo>
                  <a:pt x="42" y="641"/>
                </a:moveTo>
                <a:cubicBezTo>
                  <a:pt x="12" y="641"/>
                  <a:pt x="0" y="620"/>
                  <a:pt x="15" y="594"/>
                </a:cubicBezTo>
                <a:cubicBezTo>
                  <a:pt x="343" y="26"/>
                  <a:pt x="343" y="26"/>
                  <a:pt x="343" y="26"/>
                </a:cubicBezTo>
                <a:cubicBezTo>
                  <a:pt x="358" y="0"/>
                  <a:pt x="382" y="0"/>
                  <a:pt x="397" y="26"/>
                </a:cubicBezTo>
                <a:cubicBezTo>
                  <a:pt x="725" y="594"/>
                  <a:pt x="725" y="594"/>
                  <a:pt x="725" y="594"/>
                </a:cubicBezTo>
                <a:cubicBezTo>
                  <a:pt x="739" y="620"/>
                  <a:pt x="727" y="641"/>
                  <a:pt x="698" y="641"/>
                </a:cubicBezTo>
                <a:lnTo>
                  <a:pt x="42" y="641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txBody>
          <a:bodyPr lIns="68568" tIns="34284" rIns="68568" bIns="34284" anchor="ctr"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ysClr val="window" lastClr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1" name="文本框 20"/>
          <p:cNvSpPr txBox="1"/>
          <p:nvPr/>
        </p:nvSpPr>
        <p:spPr>
          <a:xfrm>
            <a:off x="1110615" y="2608580"/>
            <a:ext cx="1576070" cy="396875"/>
          </a:xfrm>
          <a:prstGeom prst="rect">
            <a:avLst/>
          </a:prstGeom>
          <a:noFill/>
        </p:spPr>
        <p:txBody>
          <a:bodyPr wrap="none" lIns="68568" tIns="34284" rIns="68568" bIns="34284">
            <a:noAutofit/>
          </a:bodyPr>
          <a:p>
            <a:pPr algn="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400" b="1" kern="0" dirty="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rPr>
              <a:t>、从目标看</a:t>
            </a:r>
            <a:endParaRPr lang="zh-CN" altLang="en-US" sz="2400" b="1" kern="0" dirty="0">
              <a:solidFill>
                <a:srgbClr val="00B0F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 rot="0">
            <a:off x="3531235" y="1990090"/>
            <a:ext cx="2104390" cy="1831975"/>
            <a:chOff x="2466945" y="1407843"/>
            <a:chExt cx="1861430" cy="1610763"/>
          </a:xfrm>
        </p:grpSpPr>
        <p:sp>
          <p:nvSpPr>
            <p:cNvPr id="211" name="Freeform 9"/>
            <p:cNvSpPr/>
            <p:nvPr>
              <p:custDataLst>
                <p:tags r:id="rId7"/>
              </p:custDataLst>
            </p:nvPr>
          </p:nvSpPr>
          <p:spPr bwMode="auto">
            <a:xfrm>
              <a:off x="2466945" y="1407843"/>
              <a:ext cx="1861430" cy="1610763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lIns="68568" tIns="34284" rIns="68568" bIns="34284" anchor="ctr"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" name="Freeform 9"/>
            <p:cNvSpPr>
              <a:spLocks noChangeAspect="1"/>
            </p:cNvSpPr>
            <p:nvPr>
              <p:custDataLst>
                <p:tags r:id="rId8"/>
              </p:custDataLst>
            </p:nvPr>
          </p:nvSpPr>
          <p:spPr bwMode="auto">
            <a:xfrm>
              <a:off x="2708225" y="1580661"/>
              <a:ext cx="1352221" cy="1170594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solidFill>
              <a:srgbClr val="00B0F0"/>
            </a:solidFill>
            <a:ln w="28575" cap="flat">
              <a:noFill/>
              <a:prstDash val="solid"/>
              <a:miter lim="800000"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68568" tIns="34284" rIns="68568" bIns="34284"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38" name="组合 37"/>
            <p:cNvGrpSpPr/>
            <p:nvPr/>
          </p:nvGrpSpPr>
          <p:grpSpPr bwMode="auto">
            <a:xfrm>
              <a:off x="3177037" y="1692297"/>
              <a:ext cx="447552" cy="451865"/>
              <a:chOff x="9488488" y="4192588"/>
              <a:chExt cx="341313" cy="344487"/>
            </a:xfrm>
          </p:grpSpPr>
          <p:sp>
            <p:nvSpPr>
              <p:cNvPr id="239" name="Freeform 48"/>
              <p:cNvSpPr>
                <a:spLocks noEditPoint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9567863" y="4206875"/>
                <a:ext cx="182563" cy="330200"/>
              </a:xfrm>
              <a:custGeom>
                <a:avLst/>
                <a:gdLst>
                  <a:gd name="T0" fmla="*/ 91282 w 70"/>
                  <a:gd name="T1" fmla="*/ 330200 h 126"/>
                  <a:gd name="T2" fmla="*/ 0 w 70"/>
                  <a:gd name="T3" fmla="*/ 165100 h 126"/>
                  <a:gd name="T4" fmla="*/ 91282 w 70"/>
                  <a:gd name="T5" fmla="*/ 0 h 126"/>
                  <a:gd name="T6" fmla="*/ 182563 w 70"/>
                  <a:gd name="T7" fmla="*/ 165100 h 126"/>
                  <a:gd name="T8" fmla="*/ 91282 w 70"/>
                  <a:gd name="T9" fmla="*/ 330200 h 126"/>
                  <a:gd name="T10" fmla="*/ 91282 w 70"/>
                  <a:gd name="T11" fmla="*/ 15724 h 126"/>
                  <a:gd name="T12" fmla="*/ 15648 w 70"/>
                  <a:gd name="T13" fmla="*/ 165100 h 126"/>
                  <a:gd name="T14" fmla="*/ 91282 w 70"/>
                  <a:gd name="T15" fmla="*/ 314476 h 126"/>
                  <a:gd name="T16" fmla="*/ 166915 w 70"/>
                  <a:gd name="T17" fmla="*/ 165100 h 126"/>
                  <a:gd name="T18" fmla="*/ 91282 w 70"/>
                  <a:gd name="T19" fmla="*/ 15724 h 1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0" h="126">
                    <a:moveTo>
                      <a:pt x="35" y="126"/>
                    </a:moveTo>
                    <a:cubicBezTo>
                      <a:pt x="15" y="126"/>
                      <a:pt x="0" y="98"/>
                      <a:pt x="0" y="63"/>
                    </a:cubicBezTo>
                    <a:cubicBezTo>
                      <a:pt x="0" y="27"/>
                      <a:pt x="15" y="0"/>
                      <a:pt x="35" y="0"/>
                    </a:cubicBezTo>
                    <a:cubicBezTo>
                      <a:pt x="55" y="0"/>
                      <a:pt x="70" y="27"/>
                      <a:pt x="70" y="63"/>
                    </a:cubicBezTo>
                    <a:cubicBezTo>
                      <a:pt x="70" y="98"/>
                      <a:pt x="55" y="126"/>
                      <a:pt x="35" y="126"/>
                    </a:cubicBezTo>
                    <a:close/>
                    <a:moveTo>
                      <a:pt x="35" y="6"/>
                    </a:moveTo>
                    <a:cubicBezTo>
                      <a:pt x="19" y="6"/>
                      <a:pt x="6" y="32"/>
                      <a:pt x="6" y="63"/>
                    </a:cubicBezTo>
                    <a:cubicBezTo>
                      <a:pt x="6" y="93"/>
                      <a:pt x="19" y="120"/>
                      <a:pt x="35" y="120"/>
                    </a:cubicBezTo>
                    <a:cubicBezTo>
                      <a:pt x="51" y="120"/>
                      <a:pt x="64" y="93"/>
                      <a:pt x="64" y="63"/>
                    </a:cubicBezTo>
                    <a:cubicBezTo>
                      <a:pt x="64" y="32"/>
                      <a:pt x="51" y="6"/>
                      <a:pt x="35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0" name="Freeform 49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9488488" y="4260850"/>
                <a:ext cx="341313" cy="219075"/>
              </a:xfrm>
              <a:custGeom>
                <a:avLst/>
                <a:gdLst>
                  <a:gd name="T0" fmla="*/ 105019 w 130"/>
                  <a:gd name="T1" fmla="*/ 219075 h 83"/>
                  <a:gd name="T2" fmla="*/ 21004 w 130"/>
                  <a:gd name="T3" fmla="*/ 179483 h 83"/>
                  <a:gd name="T4" fmla="*/ 131274 w 130"/>
                  <a:gd name="T5" fmla="*/ 23755 h 83"/>
                  <a:gd name="T6" fmla="*/ 236294 w 130"/>
                  <a:gd name="T7" fmla="*/ 0 h 83"/>
                  <a:gd name="T8" fmla="*/ 320309 w 130"/>
                  <a:gd name="T9" fmla="*/ 39592 h 83"/>
                  <a:gd name="T10" fmla="*/ 210039 w 130"/>
                  <a:gd name="T11" fmla="*/ 195320 h 83"/>
                  <a:gd name="T12" fmla="*/ 105019 w 130"/>
                  <a:gd name="T13" fmla="*/ 219075 h 83"/>
                  <a:gd name="T14" fmla="*/ 236294 w 130"/>
                  <a:gd name="T15" fmla="*/ 15837 h 83"/>
                  <a:gd name="T16" fmla="*/ 139151 w 130"/>
                  <a:gd name="T17" fmla="*/ 39592 h 83"/>
                  <a:gd name="T18" fmla="*/ 34131 w 130"/>
                  <a:gd name="T19" fmla="*/ 174204 h 83"/>
                  <a:gd name="T20" fmla="*/ 105019 w 130"/>
                  <a:gd name="T21" fmla="*/ 203238 h 83"/>
                  <a:gd name="T22" fmla="*/ 202162 w 130"/>
                  <a:gd name="T23" fmla="*/ 179483 h 83"/>
                  <a:gd name="T24" fmla="*/ 307182 w 130"/>
                  <a:gd name="T25" fmla="*/ 44871 h 83"/>
                  <a:gd name="T26" fmla="*/ 236294 w 130"/>
                  <a:gd name="T27" fmla="*/ 15837 h 8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0" h="83">
                    <a:moveTo>
                      <a:pt x="40" y="83"/>
                    </a:moveTo>
                    <a:cubicBezTo>
                      <a:pt x="24" y="83"/>
                      <a:pt x="12" y="78"/>
                      <a:pt x="8" y="68"/>
                    </a:cubicBezTo>
                    <a:cubicBezTo>
                      <a:pt x="0" y="50"/>
                      <a:pt x="18" y="24"/>
                      <a:pt x="50" y="9"/>
                    </a:cubicBezTo>
                    <a:cubicBezTo>
                      <a:pt x="63" y="3"/>
                      <a:pt x="78" y="0"/>
                      <a:pt x="90" y="0"/>
                    </a:cubicBezTo>
                    <a:cubicBezTo>
                      <a:pt x="106" y="0"/>
                      <a:pt x="118" y="5"/>
                      <a:pt x="122" y="15"/>
                    </a:cubicBezTo>
                    <a:cubicBezTo>
                      <a:pt x="130" y="33"/>
                      <a:pt x="112" y="59"/>
                      <a:pt x="80" y="74"/>
                    </a:cubicBezTo>
                    <a:cubicBezTo>
                      <a:pt x="67" y="80"/>
                      <a:pt x="52" y="83"/>
                      <a:pt x="40" y="83"/>
                    </a:cubicBezTo>
                    <a:close/>
                    <a:moveTo>
                      <a:pt x="90" y="6"/>
                    </a:moveTo>
                    <a:cubicBezTo>
                      <a:pt x="79" y="6"/>
                      <a:pt x="65" y="9"/>
                      <a:pt x="53" y="15"/>
                    </a:cubicBezTo>
                    <a:cubicBezTo>
                      <a:pt x="25" y="28"/>
                      <a:pt x="7" y="51"/>
                      <a:pt x="13" y="66"/>
                    </a:cubicBezTo>
                    <a:cubicBezTo>
                      <a:pt x="17" y="73"/>
                      <a:pt x="26" y="77"/>
                      <a:pt x="40" y="77"/>
                    </a:cubicBezTo>
                    <a:cubicBezTo>
                      <a:pt x="51" y="77"/>
                      <a:pt x="65" y="74"/>
                      <a:pt x="77" y="68"/>
                    </a:cubicBezTo>
                    <a:cubicBezTo>
                      <a:pt x="105" y="55"/>
                      <a:pt x="123" y="32"/>
                      <a:pt x="117" y="17"/>
                    </a:cubicBezTo>
                    <a:cubicBezTo>
                      <a:pt x="113" y="10"/>
                      <a:pt x="104" y="6"/>
                      <a:pt x="9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1" name="Freeform 50"/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9493250" y="4267200"/>
                <a:ext cx="331788" cy="206375"/>
              </a:xfrm>
              <a:custGeom>
                <a:avLst/>
                <a:gdLst>
                  <a:gd name="T0" fmla="*/ 223825 w 126"/>
                  <a:gd name="T1" fmla="*/ 206375 h 79"/>
                  <a:gd name="T2" fmla="*/ 134295 w 126"/>
                  <a:gd name="T3" fmla="*/ 190701 h 79"/>
                  <a:gd name="T4" fmla="*/ 34232 w 126"/>
                  <a:gd name="T5" fmla="*/ 125392 h 79"/>
                  <a:gd name="T6" fmla="*/ 10533 w 126"/>
                  <a:gd name="T7" fmla="*/ 47022 h 79"/>
                  <a:gd name="T8" fmla="*/ 107963 w 126"/>
                  <a:gd name="T9" fmla="*/ 0 h 79"/>
                  <a:gd name="T10" fmla="*/ 197493 w 126"/>
                  <a:gd name="T11" fmla="*/ 15674 h 79"/>
                  <a:gd name="T12" fmla="*/ 297556 w 126"/>
                  <a:gd name="T13" fmla="*/ 80983 h 79"/>
                  <a:gd name="T14" fmla="*/ 321255 w 126"/>
                  <a:gd name="T15" fmla="*/ 159353 h 79"/>
                  <a:gd name="T16" fmla="*/ 223825 w 126"/>
                  <a:gd name="T17" fmla="*/ 206375 h 79"/>
                  <a:gd name="T18" fmla="*/ 107963 w 126"/>
                  <a:gd name="T19" fmla="*/ 15674 h 79"/>
                  <a:gd name="T20" fmla="*/ 23699 w 126"/>
                  <a:gd name="T21" fmla="*/ 52247 h 79"/>
                  <a:gd name="T22" fmla="*/ 47398 w 126"/>
                  <a:gd name="T23" fmla="*/ 117555 h 79"/>
                  <a:gd name="T24" fmla="*/ 139562 w 126"/>
                  <a:gd name="T25" fmla="*/ 175027 h 79"/>
                  <a:gd name="T26" fmla="*/ 223825 w 126"/>
                  <a:gd name="T27" fmla="*/ 190701 h 79"/>
                  <a:gd name="T28" fmla="*/ 308089 w 126"/>
                  <a:gd name="T29" fmla="*/ 154128 h 79"/>
                  <a:gd name="T30" fmla="*/ 284390 w 126"/>
                  <a:gd name="T31" fmla="*/ 88820 h 79"/>
                  <a:gd name="T32" fmla="*/ 192226 w 126"/>
                  <a:gd name="T33" fmla="*/ 31348 h 79"/>
                  <a:gd name="T34" fmla="*/ 107963 w 126"/>
                  <a:gd name="T35" fmla="*/ 15674 h 7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6" h="79">
                    <a:moveTo>
                      <a:pt x="85" y="79"/>
                    </a:moveTo>
                    <a:cubicBezTo>
                      <a:pt x="74" y="79"/>
                      <a:pt x="63" y="77"/>
                      <a:pt x="51" y="73"/>
                    </a:cubicBezTo>
                    <a:cubicBezTo>
                      <a:pt x="35" y="67"/>
                      <a:pt x="22" y="58"/>
                      <a:pt x="13" y="48"/>
                    </a:cubicBezTo>
                    <a:cubicBezTo>
                      <a:pt x="4" y="38"/>
                      <a:pt x="0" y="27"/>
                      <a:pt x="4" y="18"/>
                    </a:cubicBezTo>
                    <a:cubicBezTo>
                      <a:pt x="8" y="7"/>
                      <a:pt x="22" y="0"/>
                      <a:pt x="41" y="0"/>
                    </a:cubicBezTo>
                    <a:cubicBezTo>
                      <a:pt x="52" y="0"/>
                      <a:pt x="63" y="2"/>
                      <a:pt x="75" y="6"/>
                    </a:cubicBezTo>
                    <a:cubicBezTo>
                      <a:pt x="91" y="12"/>
                      <a:pt x="104" y="21"/>
                      <a:pt x="113" y="31"/>
                    </a:cubicBezTo>
                    <a:cubicBezTo>
                      <a:pt x="122" y="41"/>
                      <a:pt x="126" y="52"/>
                      <a:pt x="122" y="61"/>
                    </a:cubicBezTo>
                    <a:cubicBezTo>
                      <a:pt x="118" y="72"/>
                      <a:pt x="104" y="79"/>
                      <a:pt x="85" y="79"/>
                    </a:cubicBezTo>
                    <a:close/>
                    <a:moveTo>
                      <a:pt x="41" y="6"/>
                    </a:moveTo>
                    <a:cubicBezTo>
                      <a:pt x="24" y="6"/>
                      <a:pt x="13" y="11"/>
                      <a:pt x="9" y="20"/>
                    </a:cubicBezTo>
                    <a:cubicBezTo>
                      <a:pt x="7" y="27"/>
                      <a:pt x="10" y="36"/>
                      <a:pt x="18" y="45"/>
                    </a:cubicBezTo>
                    <a:cubicBezTo>
                      <a:pt x="26" y="54"/>
                      <a:pt x="38" y="62"/>
                      <a:pt x="53" y="67"/>
                    </a:cubicBezTo>
                    <a:cubicBezTo>
                      <a:pt x="64" y="71"/>
                      <a:pt x="75" y="73"/>
                      <a:pt x="85" y="73"/>
                    </a:cubicBezTo>
                    <a:cubicBezTo>
                      <a:pt x="102" y="73"/>
                      <a:pt x="113" y="68"/>
                      <a:pt x="117" y="59"/>
                    </a:cubicBezTo>
                    <a:cubicBezTo>
                      <a:pt x="119" y="52"/>
                      <a:pt x="116" y="43"/>
                      <a:pt x="108" y="34"/>
                    </a:cubicBezTo>
                    <a:cubicBezTo>
                      <a:pt x="100" y="25"/>
                      <a:pt x="88" y="17"/>
                      <a:pt x="73" y="12"/>
                    </a:cubicBezTo>
                    <a:cubicBezTo>
                      <a:pt x="62" y="8"/>
                      <a:pt x="51" y="6"/>
                      <a:pt x="41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2" name="Oval 51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9617075" y="4329113"/>
                <a:ext cx="84138" cy="84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3" name="Oval 52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9785350" y="4413250"/>
                <a:ext cx="41275" cy="428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4" name="Oval 53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9491663" y="4413250"/>
                <a:ext cx="41275" cy="428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" name="Oval 54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9637713" y="4192588"/>
                <a:ext cx="42863" cy="428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763895" y="1990725"/>
            <a:ext cx="2271395" cy="1821815"/>
            <a:chOff x="4614361" y="1407843"/>
            <a:chExt cx="1861430" cy="1610763"/>
          </a:xfrm>
        </p:grpSpPr>
        <p:sp>
          <p:nvSpPr>
            <p:cNvPr id="212" name="Freeform 9"/>
            <p:cNvSpPr/>
            <p:nvPr>
              <p:custDataLst>
                <p:tags r:id="rId16"/>
              </p:custDataLst>
            </p:nvPr>
          </p:nvSpPr>
          <p:spPr bwMode="auto">
            <a:xfrm>
              <a:off x="4614361" y="1407843"/>
              <a:ext cx="1861430" cy="1610763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lIns="68568" tIns="34284" rIns="68568" bIns="34284" anchor="ctr"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7" name="Freeform 9"/>
            <p:cNvSpPr>
              <a:spLocks noChangeAspect="1"/>
            </p:cNvSpPr>
            <p:nvPr>
              <p:custDataLst>
                <p:tags r:id="rId17"/>
              </p:custDataLst>
            </p:nvPr>
          </p:nvSpPr>
          <p:spPr bwMode="auto">
            <a:xfrm>
              <a:off x="4868377" y="1531753"/>
              <a:ext cx="1353283" cy="1169532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solidFill>
              <a:srgbClr val="00B0F0"/>
            </a:solidFill>
            <a:ln w="14288" cap="flat">
              <a:noFill/>
              <a:prstDash val="solid"/>
              <a:miter lim="800000"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68568" tIns="34284" rIns="68568" bIns="34284"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46" name="组合 45"/>
            <p:cNvGrpSpPr/>
            <p:nvPr/>
          </p:nvGrpSpPr>
          <p:grpSpPr bwMode="auto">
            <a:xfrm>
              <a:off x="5349946" y="1722067"/>
              <a:ext cx="362506" cy="303015"/>
              <a:chOff x="9478963" y="1489075"/>
              <a:chExt cx="307975" cy="257176"/>
            </a:xfrm>
          </p:grpSpPr>
          <p:sp>
            <p:nvSpPr>
              <p:cNvPr id="247" name="Freeform 26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9478963" y="1706563"/>
                <a:ext cx="307975" cy="39688"/>
              </a:xfrm>
              <a:custGeom>
                <a:avLst/>
                <a:gdLst>
                  <a:gd name="T0" fmla="*/ 307975 w 118"/>
                  <a:gd name="T1" fmla="*/ 18521 h 15"/>
                  <a:gd name="T2" fmla="*/ 287095 w 118"/>
                  <a:gd name="T3" fmla="*/ 39688 h 15"/>
                  <a:gd name="T4" fmla="*/ 18270 w 118"/>
                  <a:gd name="T5" fmla="*/ 39688 h 15"/>
                  <a:gd name="T6" fmla="*/ 0 w 118"/>
                  <a:gd name="T7" fmla="*/ 18521 h 15"/>
                  <a:gd name="T8" fmla="*/ 18270 w 118"/>
                  <a:gd name="T9" fmla="*/ 0 h 15"/>
                  <a:gd name="T10" fmla="*/ 287095 w 118"/>
                  <a:gd name="T11" fmla="*/ 0 h 15"/>
                  <a:gd name="T12" fmla="*/ 307975 w 118"/>
                  <a:gd name="T13" fmla="*/ 18521 h 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8" h="15">
                    <a:moveTo>
                      <a:pt x="118" y="7"/>
                    </a:moveTo>
                    <a:cubicBezTo>
                      <a:pt x="118" y="12"/>
                      <a:pt x="115" y="15"/>
                      <a:pt x="110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5" y="0"/>
                      <a:pt x="118" y="3"/>
                      <a:pt x="118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8" name="Freeform 27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9504363" y="1562100"/>
                <a:ext cx="41275" cy="123825"/>
              </a:xfrm>
              <a:custGeom>
                <a:avLst/>
                <a:gdLst>
                  <a:gd name="T0" fmla="*/ 20638 w 16"/>
                  <a:gd name="T1" fmla="*/ 123825 h 47"/>
                  <a:gd name="T2" fmla="*/ 0 w 16"/>
                  <a:gd name="T3" fmla="*/ 102748 h 47"/>
                  <a:gd name="T4" fmla="*/ 0 w 16"/>
                  <a:gd name="T5" fmla="*/ 21077 h 47"/>
                  <a:gd name="T6" fmla="*/ 20638 w 16"/>
                  <a:gd name="T7" fmla="*/ 0 h 47"/>
                  <a:gd name="T8" fmla="*/ 41275 w 16"/>
                  <a:gd name="T9" fmla="*/ 21077 h 47"/>
                  <a:gd name="T10" fmla="*/ 41275 w 16"/>
                  <a:gd name="T11" fmla="*/ 102748 h 47"/>
                  <a:gd name="T12" fmla="*/ 20638 w 16"/>
                  <a:gd name="T13" fmla="*/ 123825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47">
                    <a:moveTo>
                      <a:pt x="8" y="47"/>
                    </a:moveTo>
                    <a:cubicBezTo>
                      <a:pt x="4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9" name="Freeform 28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9577388" y="1525588"/>
                <a:ext cx="42863" cy="160338"/>
              </a:xfrm>
              <a:custGeom>
                <a:avLst/>
                <a:gdLst>
                  <a:gd name="T0" fmla="*/ 21432 w 16"/>
                  <a:gd name="T1" fmla="*/ 160338 h 61"/>
                  <a:gd name="T2" fmla="*/ 0 w 16"/>
                  <a:gd name="T3" fmla="*/ 139310 h 61"/>
                  <a:gd name="T4" fmla="*/ 0 w 16"/>
                  <a:gd name="T5" fmla="*/ 21028 h 61"/>
                  <a:gd name="T6" fmla="*/ 21432 w 16"/>
                  <a:gd name="T7" fmla="*/ 0 h 61"/>
                  <a:gd name="T8" fmla="*/ 42863 w 16"/>
                  <a:gd name="T9" fmla="*/ 21028 h 61"/>
                  <a:gd name="T10" fmla="*/ 42863 w 16"/>
                  <a:gd name="T11" fmla="*/ 139310 h 61"/>
                  <a:gd name="T12" fmla="*/ 21432 w 16"/>
                  <a:gd name="T13" fmla="*/ 160338 h 6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61">
                    <a:moveTo>
                      <a:pt x="8" y="61"/>
                    </a:moveTo>
                    <a:cubicBezTo>
                      <a:pt x="3" y="61"/>
                      <a:pt x="0" y="58"/>
                      <a:pt x="0" y="5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8"/>
                      <a:pt x="12" y="61"/>
                      <a:pt x="8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0" name="Freeform 29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9652000" y="1489075"/>
                <a:ext cx="38100" cy="196850"/>
              </a:xfrm>
              <a:custGeom>
                <a:avLst/>
                <a:gdLst>
                  <a:gd name="T0" fmla="*/ 20320 w 15"/>
                  <a:gd name="T1" fmla="*/ 196850 h 75"/>
                  <a:gd name="T2" fmla="*/ 0 w 15"/>
                  <a:gd name="T3" fmla="*/ 175853 h 75"/>
                  <a:gd name="T4" fmla="*/ 0 w 15"/>
                  <a:gd name="T5" fmla="*/ 20997 h 75"/>
                  <a:gd name="T6" fmla="*/ 20320 w 15"/>
                  <a:gd name="T7" fmla="*/ 0 h 75"/>
                  <a:gd name="T8" fmla="*/ 38100 w 15"/>
                  <a:gd name="T9" fmla="*/ 20997 h 75"/>
                  <a:gd name="T10" fmla="*/ 38100 w 15"/>
                  <a:gd name="T11" fmla="*/ 175853 h 75"/>
                  <a:gd name="T12" fmla="*/ 20320 w 15"/>
                  <a:gd name="T13" fmla="*/ 196850 h 7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" h="75">
                    <a:moveTo>
                      <a:pt x="8" y="75"/>
                    </a:moveTo>
                    <a:cubicBezTo>
                      <a:pt x="3" y="75"/>
                      <a:pt x="0" y="72"/>
                      <a:pt x="0" y="6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2" y="0"/>
                      <a:pt x="15" y="3"/>
                      <a:pt x="15" y="8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5" y="72"/>
                      <a:pt x="12" y="75"/>
                      <a:pt x="8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1" name="Freeform 30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9725025" y="1498600"/>
                <a:ext cx="39688" cy="187325"/>
              </a:xfrm>
              <a:custGeom>
                <a:avLst/>
                <a:gdLst>
                  <a:gd name="T0" fmla="*/ 18521 w 15"/>
                  <a:gd name="T1" fmla="*/ 187325 h 71"/>
                  <a:gd name="T2" fmla="*/ 0 w 15"/>
                  <a:gd name="T3" fmla="*/ 166218 h 71"/>
                  <a:gd name="T4" fmla="*/ 0 w 15"/>
                  <a:gd name="T5" fmla="*/ 21107 h 71"/>
                  <a:gd name="T6" fmla="*/ 18521 w 15"/>
                  <a:gd name="T7" fmla="*/ 0 h 71"/>
                  <a:gd name="T8" fmla="*/ 39688 w 15"/>
                  <a:gd name="T9" fmla="*/ 21107 h 71"/>
                  <a:gd name="T10" fmla="*/ 39688 w 15"/>
                  <a:gd name="T11" fmla="*/ 166218 h 71"/>
                  <a:gd name="T12" fmla="*/ 18521 w 15"/>
                  <a:gd name="T13" fmla="*/ 187325 h 7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" h="71">
                    <a:moveTo>
                      <a:pt x="7" y="71"/>
                    </a:moveTo>
                    <a:cubicBezTo>
                      <a:pt x="3" y="71"/>
                      <a:pt x="0" y="68"/>
                      <a:pt x="0" y="6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5" y="3"/>
                      <a:pt x="15" y="8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68"/>
                      <a:pt x="12" y="71"/>
                      <a:pt x="7" y="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690745" y="4060190"/>
            <a:ext cx="2170430" cy="1943100"/>
            <a:chOff x="3540653" y="3266037"/>
            <a:chExt cx="1861430" cy="1610763"/>
          </a:xfrm>
        </p:grpSpPr>
        <p:sp>
          <p:nvSpPr>
            <p:cNvPr id="214" name="Freeform 9"/>
            <p:cNvSpPr/>
            <p:nvPr>
              <p:custDataLst>
                <p:tags r:id="rId23"/>
              </p:custDataLst>
            </p:nvPr>
          </p:nvSpPr>
          <p:spPr bwMode="auto">
            <a:xfrm>
              <a:off x="3540653" y="3266037"/>
              <a:ext cx="1861430" cy="1610763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lIns="68568" tIns="34284" rIns="68568" bIns="34284" anchor="ctr"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8" name="Freeform 9"/>
            <p:cNvSpPr>
              <a:spLocks noChangeAspect="1"/>
            </p:cNvSpPr>
            <p:nvPr>
              <p:custDataLst>
                <p:tags r:id="rId24"/>
              </p:custDataLst>
            </p:nvPr>
          </p:nvSpPr>
          <p:spPr bwMode="auto">
            <a:xfrm>
              <a:off x="3795741" y="3425330"/>
              <a:ext cx="1352221" cy="1170595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52" name="组合 51"/>
            <p:cNvGrpSpPr/>
            <p:nvPr/>
          </p:nvGrpSpPr>
          <p:grpSpPr bwMode="auto">
            <a:xfrm>
              <a:off x="4257113" y="3637973"/>
              <a:ext cx="390146" cy="354050"/>
              <a:chOff x="6942138" y="1422400"/>
              <a:chExt cx="357188" cy="323851"/>
            </a:xfrm>
          </p:grpSpPr>
          <p:sp>
            <p:nvSpPr>
              <p:cNvPr id="253" name="Freeform 31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6942138" y="1706563"/>
                <a:ext cx="357188" cy="39688"/>
              </a:xfrm>
              <a:custGeom>
                <a:avLst/>
                <a:gdLst>
                  <a:gd name="T0" fmla="*/ 357188 w 136"/>
                  <a:gd name="T1" fmla="*/ 18521 h 15"/>
                  <a:gd name="T2" fmla="*/ 336177 w 136"/>
                  <a:gd name="T3" fmla="*/ 39688 h 15"/>
                  <a:gd name="T4" fmla="*/ 21011 w 136"/>
                  <a:gd name="T5" fmla="*/ 39688 h 15"/>
                  <a:gd name="T6" fmla="*/ 0 w 136"/>
                  <a:gd name="T7" fmla="*/ 18521 h 15"/>
                  <a:gd name="T8" fmla="*/ 21011 w 136"/>
                  <a:gd name="T9" fmla="*/ 0 h 15"/>
                  <a:gd name="T10" fmla="*/ 336177 w 136"/>
                  <a:gd name="T11" fmla="*/ 0 h 15"/>
                  <a:gd name="T12" fmla="*/ 357188 w 136"/>
                  <a:gd name="T13" fmla="*/ 18521 h 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6" h="15">
                    <a:moveTo>
                      <a:pt x="136" y="7"/>
                    </a:moveTo>
                    <a:cubicBezTo>
                      <a:pt x="136" y="12"/>
                      <a:pt x="133" y="15"/>
                      <a:pt x="12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3" y="0"/>
                      <a:pt x="136" y="3"/>
                      <a:pt x="136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4" name="Freeform 32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6986588" y="1562100"/>
                <a:ext cx="42863" cy="123825"/>
              </a:xfrm>
              <a:custGeom>
                <a:avLst/>
                <a:gdLst>
                  <a:gd name="T0" fmla="*/ 21432 w 16"/>
                  <a:gd name="T1" fmla="*/ 123825 h 47"/>
                  <a:gd name="T2" fmla="*/ 0 w 16"/>
                  <a:gd name="T3" fmla="*/ 102748 h 47"/>
                  <a:gd name="T4" fmla="*/ 0 w 16"/>
                  <a:gd name="T5" fmla="*/ 21077 h 47"/>
                  <a:gd name="T6" fmla="*/ 21432 w 16"/>
                  <a:gd name="T7" fmla="*/ 0 h 47"/>
                  <a:gd name="T8" fmla="*/ 42863 w 16"/>
                  <a:gd name="T9" fmla="*/ 21077 h 47"/>
                  <a:gd name="T10" fmla="*/ 42863 w 16"/>
                  <a:gd name="T11" fmla="*/ 102748 h 47"/>
                  <a:gd name="T12" fmla="*/ 21432 w 16"/>
                  <a:gd name="T13" fmla="*/ 123825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47">
                    <a:moveTo>
                      <a:pt x="8" y="47"/>
                    </a:moveTo>
                    <a:cubicBezTo>
                      <a:pt x="4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5" name="Freeform 33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7062788" y="1562100"/>
                <a:ext cx="39688" cy="123825"/>
              </a:xfrm>
              <a:custGeom>
                <a:avLst/>
                <a:gdLst>
                  <a:gd name="T0" fmla="*/ 21167 w 15"/>
                  <a:gd name="T1" fmla="*/ 123825 h 47"/>
                  <a:gd name="T2" fmla="*/ 0 w 15"/>
                  <a:gd name="T3" fmla="*/ 102748 h 47"/>
                  <a:gd name="T4" fmla="*/ 0 w 15"/>
                  <a:gd name="T5" fmla="*/ 21077 h 47"/>
                  <a:gd name="T6" fmla="*/ 21167 w 15"/>
                  <a:gd name="T7" fmla="*/ 0 h 47"/>
                  <a:gd name="T8" fmla="*/ 39688 w 15"/>
                  <a:gd name="T9" fmla="*/ 21077 h 47"/>
                  <a:gd name="T10" fmla="*/ 39688 w 15"/>
                  <a:gd name="T11" fmla="*/ 102748 h 47"/>
                  <a:gd name="T12" fmla="*/ 21167 w 15"/>
                  <a:gd name="T13" fmla="*/ 123825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" h="47">
                    <a:moveTo>
                      <a:pt x="8" y="47"/>
                    </a:moveTo>
                    <a:cubicBezTo>
                      <a:pt x="3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" name="Freeform 34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7138988" y="1562100"/>
                <a:ext cx="39688" cy="123825"/>
              </a:xfrm>
              <a:custGeom>
                <a:avLst/>
                <a:gdLst>
                  <a:gd name="T0" fmla="*/ 18521 w 15"/>
                  <a:gd name="T1" fmla="*/ 123825 h 47"/>
                  <a:gd name="T2" fmla="*/ 0 w 15"/>
                  <a:gd name="T3" fmla="*/ 102748 h 47"/>
                  <a:gd name="T4" fmla="*/ 0 w 15"/>
                  <a:gd name="T5" fmla="*/ 21077 h 47"/>
                  <a:gd name="T6" fmla="*/ 18521 w 15"/>
                  <a:gd name="T7" fmla="*/ 0 h 47"/>
                  <a:gd name="T8" fmla="*/ 39688 w 15"/>
                  <a:gd name="T9" fmla="*/ 21077 h 47"/>
                  <a:gd name="T10" fmla="*/ 39688 w 15"/>
                  <a:gd name="T11" fmla="*/ 102748 h 47"/>
                  <a:gd name="T12" fmla="*/ 18521 w 15"/>
                  <a:gd name="T13" fmla="*/ 123825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" h="47">
                    <a:moveTo>
                      <a:pt x="7" y="47"/>
                    </a:moveTo>
                    <a:cubicBezTo>
                      <a:pt x="3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4"/>
                      <a:pt x="12" y="47"/>
                      <a:pt x="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7" name="Freeform 35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7212013" y="1562100"/>
                <a:ext cx="42863" cy="123825"/>
              </a:xfrm>
              <a:custGeom>
                <a:avLst/>
                <a:gdLst>
                  <a:gd name="T0" fmla="*/ 21432 w 16"/>
                  <a:gd name="T1" fmla="*/ 123825 h 47"/>
                  <a:gd name="T2" fmla="*/ 0 w 16"/>
                  <a:gd name="T3" fmla="*/ 102748 h 47"/>
                  <a:gd name="T4" fmla="*/ 0 w 16"/>
                  <a:gd name="T5" fmla="*/ 21077 h 47"/>
                  <a:gd name="T6" fmla="*/ 21432 w 16"/>
                  <a:gd name="T7" fmla="*/ 0 h 47"/>
                  <a:gd name="T8" fmla="*/ 42863 w 16"/>
                  <a:gd name="T9" fmla="*/ 21077 h 47"/>
                  <a:gd name="T10" fmla="*/ 42863 w 16"/>
                  <a:gd name="T11" fmla="*/ 102748 h 47"/>
                  <a:gd name="T12" fmla="*/ 21432 w 16"/>
                  <a:gd name="T13" fmla="*/ 123825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47">
                    <a:moveTo>
                      <a:pt x="8" y="47"/>
                    </a:moveTo>
                    <a:cubicBezTo>
                      <a:pt x="4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8" name="Freeform 36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7010400" y="1422400"/>
                <a:ext cx="220663" cy="66675"/>
              </a:xfrm>
              <a:custGeom>
                <a:avLst/>
                <a:gdLst>
                  <a:gd name="T0" fmla="*/ 220663 w 84"/>
                  <a:gd name="T1" fmla="*/ 66675 h 25"/>
                  <a:gd name="T2" fmla="*/ 136601 w 84"/>
                  <a:gd name="T3" fmla="*/ 10668 h 25"/>
                  <a:gd name="T4" fmla="*/ 84062 w 84"/>
                  <a:gd name="T5" fmla="*/ 10668 h 25"/>
                  <a:gd name="T6" fmla="*/ 47285 w 84"/>
                  <a:gd name="T7" fmla="*/ 34671 h 25"/>
                  <a:gd name="T8" fmla="*/ 0 w 84"/>
                  <a:gd name="T9" fmla="*/ 66675 h 25"/>
                  <a:gd name="T10" fmla="*/ 220663 w 84"/>
                  <a:gd name="T11" fmla="*/ 66675 h 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4" h="25">
                    <a:moveTo>
                      <a:pt x="84" y="25"/>
                    </a:moveTo>
                    <a:cubicBezTo>
                      <a:pt x="52" y="4"/>
                      <a:pt x="52" y="4"/>
                      <a:pt x="52" y="4"/>
                    </a:cubicBezTo>
                    <a:cubicBezTo>
                      <a:pt x="46" y="0"/>
                      <a:pt x="38" y="0"/>
                      <a:pt x="32" y="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0" y="25"/>
                      <a:pt x="0" y="25"/>
                      <a:pt x="0" y="25"/>
                    </a:cubicBezTo>
                    <a:lnTo>
                      <a:pt x="84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9" name="Freeform 37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6962775" y="1509713"/>
                <a:ext cx="315913" cy="41275"/>
              </a:xfrm>
              <a:custGeom>
                <a:avLst/>
                <a:gdLst>
                  <a:gd name="T0" fmla="*/ 315913 w 120"/>
                  <a:gd name="T1" fmla="*/ 20638 h 16"/>
                  <a:gd name="T2" fmla="*/ 294852 w 120"/>
                  <a:gd name="T3" fmla="*/ 41275 h 16"/>
                  <a:gd name="T4" fmla="*/ 21061 w 120"/>
                  <a:gd name="T5" fmla="*/ 41275 h 16"/>
                  <a:gd name="T6" fmla="*/ 0 w 120"/>
                  <a:gd name="T7" fmla="*/ 20638 h 16"/>
                  <a:gd name="T8" fmla="*/ 21061 w 120"/>
                  <a:gd name="T9" fmla="*/ 0 h 16"/>
                  <a:gd name="T10" fmla="*/ 294852 w 120"/>
                  <a:gd name="T11" fmla="*/ 0 h 16"/>
                  <a:gd name="T12" fmla="*/ 315913 w 120"/>
                  <a:gd name="T13" fmla="*/ 20638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0" h="16">
                    <a:moveTo>
                      <a:pt x="120" y="8"/>
                    </a:moveTo>
                    <a:cubicBezTo>
                      <a:pt x="120" y="12"/>
                      <a:pt x="116" y="16"/>
                      <a:pt x="112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6"/>
                      <a:pt x="0" y="12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6" y="0"/>
                      <a:pt x="120" y="3"/>
                      <a:pt x="12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60" name="组合 259"/>
          <p:cNvGrpSpPr/>
          <p:nvPr/>
        </p:nvGrpSpPr>
        <p:grpSpPr>
          <a:xfrm>
            <a:off x="1411605" y="1549400"/>
            <a:ext cx="973455" cy="894080"/>
            <a:chOff x="9488488" y="4192588"/>
            <a:chExt cx="341313" cy="344487"/>
          </a:xfrm>
          <a:solidFill>
            <a:srgbClr val="0070C0"/>
          </a:solidFill>
        </p:grpSpPr>
        <p:sp>
          <p:nvSpPr>
            <p:cNvPr id="261" name="Freeform 48"/>
            <p:cNvSpPr>
              <a:spLocks noEditPoints="1"/>
            </p:cNvSpPr>
            <p:nvPr>
              <p:custDataLst>
                <p:tags r:id="rId32"/>
              </p:custDataLst>
            </p:nvPr>
          </p:nvSpPr>
          <p:spPr bwMode="auto">
            <a:xfrm>
              <a:off x="9567863" y="4206875"/>
              <a:ext cx="182563" cy="330200"/>
            </a:xfrm>
            <a:custGeom>
              <a:avLst/>
              <a:gdLst>
                <a:gd name="T0" fmla="*/ 35 w 70"/>
                <a:gd name="T1" fmla="*/ 126 h 126"/>
                <a:gd name="T2" fmla="*/ 0 w 70"/>
                <a:gd name="T3" fmla="*/ 63 h 126"/>
                <a:gd name="T4" fmla="*/ 35 w 70"/>
                <a:gd name="T5" fmla="*/ 0 h 126"/>
                <a:gd name="T6" fmla="*/ 70 w 70"/>
                <a:gd name="T7" fmla="*/ 63 h 126"/>
                <a:gd name="T8" fmla="*/ 35 w 70"/>
                <a:gd name="T9" fmla="*/ 126 h 126"/>
                <a:gd name="T10" fmla="*/ 35 w 70"/>
                <a:gd name="T11" fmla="*/ 6 h 126"/>
                <a:gd name="T12" fmla="*/ 6 w 70"/>
                <a:gd name="T13" fmla="*/ 63 h 126"/>
                <a:gd name="T14" fmla="*/ 35 w 70"/>
                <a:gd name="T15" fmla="*/ 120 h 126"/>
                <a:gd name="T16" fmla="*/ 64 w 70"/>
                <a:gd name="T17" fmla="*/ 63 h 126"/>
                <a:gd name="T18" fmla="*/ 35 w 70"/>
                <a:gd name="T19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126">
                  <a:moveTo>
                    <a:pt x="35" y="126"/>
                  </a:moveTo>
                  <a:cubicBezTo>
                    <a:pt x="15" y="126"/>
                    <a:pt x="0" y="98"/>
                    <a:pt x="0" y="63"/>
                  </a:cubicBezTo>
                  <a:cubicBezTo>
                    <a:pt x="0" y="27"/>
                    <a:pt x="15" y="0"/>
                    <a:pt x="35" y="0"/>
                  </a:cubicBezTo>
                  <a:cubicBezTo>
                    <a:pt x="55" y="0"/>
                    <a:pt x="70" y="27"/>
                    <a:pt x="70" y="63"/>
                  </a:cubicBezTo>
                  <a:cubicBezTo>
                    <a:pt x="70" y="98"/>
                    <a:pt x="55" y="126"/>
                    <a:pt x="35" y="126"/>
                  </a:cubicBezTo>
                  <a:close/>
                  <a:moveTo>
                    <a:pt x="35" y="6"/>
                  </a:moveTo>
                  <a:cubicBezTo>
                    <a:pt x="19" y="6"/>
                    <a:pt x="6" y="32"/>
                    <a:pt x="6" y="63"/>
                  </a:cubicBezTo>
                  <a:cubicBezTo>
                    <a:pt x="6" y="93"/>
                    <a:pt x="19" y="120"/>
                    <a:pt x="35" y="120"/>
                  </a:cubicBezTo>
                  <a:cubicBezTo>
                    <a:pt x="51" y="120"/>
                    <a:pt x="64" y="93"/>
                    <a:pt x="64" y="63"/>
                  </a:cubicBezTo>
                  <a:cubicBezTo>
                    <a:pt x="64" y="32"/>
                    <a:pt x="51" y="6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2" name="Freeform 49"/>
            <p:cNvSpPr>
              <a:spLocks noEditPoints="1"/>
            </p:cNvSpPr>
            <p:nvPr>
              <p:custDataLst>
                <p:tags r:id="rId33"/>
              </p:custDataLst>
            </p:nvPr>
          </p:nvSpPr>
          <p:spPr bwMode="auto">
            <a:xfrm>
              <a:off x="9488488" y="4260850"/>
              <a:ext cx="341313" cy="219075"/>
            </a:xfrm>
            <a:custGeom>
              <a:avLst/>
              <a:gdLst>
                <a:gd name="T0" fmla="*/ 40 w 130"/>
                <a:gd name="T1" fmla="*/ 83 h 83"/>
                <a:gd name="T2" fmla="*/ 8 w 130"/>
                <a:gd name="T3" fmla="*/ 68 h 83"/>
                <a:gd name="T4" fmla="*/ 50 w 130"/>
                <a:gd name="T5" fmla="*/ 9 h 83"/>
                <a:gd name="T6" fmla="*/ 90 w 130"/>
                <a:gd name="T7" fmla="*/ 0 h 83"/>
                <a:gd name="T8" fmla="*/ 122 w 130"/>
                <a:gd name="T9" fmla="*/ 15 h 83"/>
                <a:gd name="T10" fmla="*/ 80 w 130"/>
                <a:gd name="T11" fmla="*/ 74 h 83"/>
                <a:gd name="T12" fmla="*/ 40 w 130"/>
                <a:gd name="T13" fmla="*/ 83 h 83"/>
                <a:gd name="T14" fmla="*/ 90 w 130"/>
                <a:gd name="T15" fmla="*/ 6 h 83"/>
                <a:gd name="T16" fmla="*/ 53 w 130"/>
                <a:gd name="T17" fmla="*/ 15 h 83"/>
                <a:gd name="T18" fmla="*/ 13 w 130"/>
                <a:gd name="T19" fmla="*/ 66 h 83"/>
                <a:gd name="T20" fmla="*/ 40 w 130"/>
                <a:gd name="T21" fmla="*/ 77 h 83"/>
                <a:gd name="T22" fmla="*/ 77 w 130"/>
                <a:gd name="T23" fmla="*/ 68 h 83"/>
                <a:gd name="T24" fmla="*/ 117 w 130"/>
                <a:gd name="T25" fmla="*/ 17 h 83"/>
                <a:gd name="T26" fmla="*/ 90 w 130"/>
                <a:gd name="T27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" h="83">
                  <a:moveTo>
                    <a:pt x="40" y="83"/>
                  </a:moveTo>
                  <a:cubicBezTo>
                    <a:pt x="24" y="83"/>
                    <a:pt x="12" y="78"/>
                    <a:pt x="8" y="68"/>
                  </a:cubicBezTo>
                  <a:cubicBezTo>
                    <a:pt x="0" y="50"/>
                    <a:pt x="18" y="24"/>
                    <a:pt x="50" y="9"/>
                  </a:cubicBezTo>
                  <a:cubicBezTo>
                    <a:pt x="63" y="3"/>
                    <a:pt x="78" y="0"/>
                    <a:pt x="90" y="0"/>
                  </a:cubicBezTo>
                  <a:cubicBezTo>
                    <a:pt x="106" y="0"/>
                    <a:pt x="118" y="5"/>
                    <a:pt x="122" y="15"/>
                  </a:cubicBezTo>
                  <a:cubicBezTo>
                    <a:pt x="130" y="33"/>
                    <a:pt x="112" y="59"/>
                    <a:pt x="80" y="74"/>
                  </a:cubicBezTo>
                  <a:cubicBezTo>
                    <a:pt x="67" y="80"/>
                    <a:pt x="52" y="83"/>
                    <a:pt x="40" y="83"/>
                  </a:cubicBezTo>
                  <a:close/>
                  <a:moveTo>
                    <a:pt x="90" y="6"/>
                  </a:moveTo>
                  <a:cubicBezTo>
                    <a:pt x="79" y="6"/>
                    <a:pt x="65" y="9"/>
                    <a:pt x="53" y="15"/>
                  </a:cubicBezTo>
                  <a:cubicBezTo>
                    <a:pt x="25" y="28"/>
                    <a:pt x="7" y="51"/>
                    <a:pt x="13" y="66"/>
                  </a:cubicBezTo>
                  <a:cubicBezTo>
                    <a:pt x="17" y="73"/>
                    <a:pt x="26" y="77"/>
                    <a:pt x="40" y="77"/>
                  </a:cubicBezTo>
                  <a:cubicBezTo>
                    <a:pt x="51" y="77"/>
                    <a:pt x="65" y="74"/>
                    <a:pt x="77" y="68"/>
                  </a:cubicBezTo>
                  <a:cubicBezTo>
                    <a:pt x="105" y="55"/>
                    <a:pt x="123" y="32"/>
                    <a:pt x="117" y="17"/>
                  </a:cubicBezTo>
                  <a:cubicBezTo>
                    <a:pt x="113" y="10"/>
                    <a:pt x="104" y="6"/>
                    <a:pt x="9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3" name="Freeform 50"/>
            <p:cNvSpPr>
              <a:spLocks noEditPoints="1"/>
            </p:cNvSpPr>
            <p:nvPr>
              <p:custDataLst>
                <p:tags r:id="rId34"/>
              </p:custDataLst>
            </p:nvPr>
          </p:nvSpPr>
          <p:spPr bwMode="auto">
            <a:xfrm>
              <a:off x="9493250" y="4267200"/>
              <a:ext cx="331788" cy="206375"/>
            </a:xfrm>
            <a:custGeom>
              <a:avLst/>
              <a:gdLst>
                <a:gd name="T0" fmla="*/ 85 w 126"/>
                <a:gd name="T1" fmla="*/ 79 h 79"/>
                <a:gd name="T2" fmla="*/ 51 w 126"/>
                <a:gd name="T3" fmla="*/ 73 h 79"/>
                <a:gd name="T4" fmla="*/ 13 w 126"/>
                <a:gd name="T5" fmla="*/ 48 h 79"/>
                <a:gd name="T6" fmla="*/ 4 w 126"/>
                <a:gd name="T7" fmla="*/ 18 h 79"/>
                <a:gd name="T8" fmla="*/ 41 w 126"/>
                <a:gd name="T9" fmla="*/ 0 h 79"/>
                <a:gd name="T10" fmla="*/ 75 w 126"/>
                <a:gd name="T11" fmla="*/ 6 h 79"/>
                <a:gd name="T12" fmla="*/ 113 w 126"/>
                <a:gd name="T13" fmla="*/ 31 h 79"/>
                <a:gd name="T14" fmla="*/ 122 w 126"/>
                <a:gd name="T15" fmla="*/ 61 h 79"/>
                <a:gd name="T16" fmla="*/ 85 w 126"/>
                <a:gd name="T17" fmla="*/ 79 h 79"/>
                <a:gd name="T18" fmla="*/ 41 w 126"/>
                <a:gd name="T19" fmla="*/ 6 h 79"/>
                <a:gd name="T20" fmla="*/ 9 w 126"/>
                <a:gd name="T21" fmla="*/ 20 h 79"/>
                <a:gd name="T22" fmla="*/ 18 w 126"/>
                <a:gd name="T23" fmla="*/ 45 h 79"/>
                <a:gd name="T24" fmla="*/ 53 w 126"/>
                <a:gd name="T25" fmla="*/ 67 h 79"/>
                <a:gd name="T26" fmla="*/ 85 w 126"/>
                <a:gd name="T27" fmla="*/ 73 h 79"/>
                <a:gd name="T28" fmla="*/ 117 w 126"/>
                <a:gd name="T29" fmla="*/ 59 h 79"/>
                <a:gd name="T30" fmla="*/ 108 w 126"/>
                <a:gd name="T31" fmla="*/ 34 h 79"/>
                <a:gd name="T32" fmla="*/ 73 w 126"/>
                <a:gd name="T33" fmla="*/ 12 h 79"/>
                <a:gd name="T34" fmla="*/ 41 w 126"/>
                <a:gd name="T35" fmla="*/ 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79">
                  <a:moveTo>
                    <a:pt x="85" y="79"/>
                  </a:moveTo>
                  <a:cubicBezTo>
                    <a:pt x="74" y="79"/>
                    <a:pt x="63" y="77"/>
                    <a:pt x="51" y="73"/>
                  </a:cubicBezTo>
                  <a:cubicBezTo>
                    <a:pt x="35" y="67"/>
                    <a:pt x="22" y="58"/>
                    <a:pt x="13" y="48"/>
                  </a:cubicBezTo>
                  <a:cubicBezTo>
                    <a:pt x="4" y="38"/>
                    <a:pt x="0" y="27"/>
                    <a:pt x="4" y="18"/>
                  </a:cubicBezTo>
                  <a:cubicBezTo>
                    <a:pt x="8" y="7"/>
                    <a:pt x="22" y="0"/>
                    <a:pt x="41" y="0"/>
                  </a:cubicBezTo>
                  <a:cubicBezTo>
                    <a:pt x="52" y="0"/>
                    <a:pt x="63" y="2"/>
                    <a:pt x="75" y="6"/>
                  </a:cubicBezTo>
                  <a:cubicBezTo>
                    <a:pt x="91" y="12"/>
                    <a:pt x="104" y="21"/>
                    <a:pt x="113" y="31"/>
                  </a:cubicBezTo>
                  <a:cubicBezTo>
                    <a:pt x="122" y="41"/>
                    <a:pt x="126" y="52"/>
                    <a:pt x="122" y="61"/>
                  </a:cubicBezTo>
                  <a:cubicBezTo>
                    <a:pt x="118" y="72"/>
                    <a:pt x="104" y="79"/>
                    <a:pt x="85" y="79"/>
                  </a:cubicBezTo>
                  <a:close/>
                  <a:moveTo>
                    <a:pt x="41" y="6"/>
                  </a:moveTo>
                  <a:cubicBezTo>
                    <a:pt x="24" y="6"/>
                    <a:pt x="13" y="11"/>
                    <a:pt x="9" y="20"/>
                  </a:cubicBezTo>
                  <a:cubicBezTo>
                    <a:pt x="7" y="27"/>
                    <a:pt x="10" y="36"/>
                    <a:pt x="18" y="45"/>
                  </a:cubicBezTo>
                  <a:cubicBezTo>
                    <a:pt x="26" y="54"/>
                    <a:pt x="38" y="62"/>
                    <a:pt x="53" y="67"/>
                  </a:cubicBezTo>
                  <a:cubicBezTo>
                    <a:pt x="64" y="71"/>
                    <a:pt x="75" y="73"/>
                    <a:pt x="85" y="73"/>
                  </a:cubicBezTo>
                  <a:cubicBezTo>
                    <a:pt x="102" y="73"/>
                    <a:pt x="113" y="68"/>
                    <a:pt x="117" y="59"/>
                  </a:cubicBezTo>
                  <a:cubicBezTo>
                    <a:pt x="119" y="52"/>
                    <a:pt x="116" y="43"/>
                    <a:pt x="108" y="34"/>
                  </a:cubicBezTo>
                  <a:cubicBezTo>
                    <a:pt x="100" y="25"/>
                    <a:pt x="88" y="17"/>
                    <a:pt x="73" y="12"/>
                  </a:cubicBezTo>
                  <a:cubicBezTo>
                    <a:pt x="62" y="8"/>
                    <a:pt x="51" y="6"/>
                    <a:pt x="4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4" name="Oval 51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9617075" y="4329113"/>
              <a:ext cx="84138" cy="84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5" name="Oval 52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9785350" y="4413250"/>
              <a:ext cx="41275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" name="Oval 53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9491663" y="4413250"/>
              <a:ext cx="41275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7" name="Oval 54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9637713" y="4192588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8" name="组合 267"/>
          <p:cNvGrpSpPr/>
          <p:nvPr/>
        </p:nvGrpSpPr>
        <p:grpSpPr>
          <a:xfrm>
            <a:off x="1600200" y="4260215"/>
            <a:ext cx="852805" cy="615950"/>
            <a:chOff x="6934200" y="4259263"/>
            <a:chExt cx="373063" cy="265113"/>
          </a:xfrm>
          <a:solidFill>
            <a:srgbClr val="0070C0"/>
          </a:solidFill>
        </p:grpSpPr>
        <p:sp>
          <p:nvSpPr>
            <p:cNvPr id="269" name="Oval 38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7094538" y="4395788"/>
              <a:ext cx="52388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0" name="Freeform 39"/>
            <p:cNvSpPr/>
            <p:nvPr>
              <p:custDataLst>
                <p:tags r:id="rId40"/>
              </p:custDataLst>
            </p:nvPr>
          </p:nvSpPr>
          <p:spPr bwMode="auto">
            <a:xfrm>
              <a:off x="7073900" y="4449763"/>
              <a:ext cx="93663" cy="74613"/>
            </a:xfrm>
            <a:custGeom>
              <a:avLst/>
              <a:gdLst>
                <a:gd name="T0" fmla="*/ 27 w 36"/>
                <a:gd name="T1" fmla="*/ 0 h 28"/>
                <a:gd name="T2" fmla="*/ 18 w 36"/>
                <a:gd name="T3" fmla="*/ 11 h 28"/>
                <a:gd name="T4" fmla="*/ 9 w 36"/>
                <a:gd name="T5" fmla="*/ 0 h 28"/>
                <a:gd name="T6" fmla="*/ 0 w 36"/>
                <a:gd name="T7" fmla="*/ 18 h 28"/>
                <a:gd name="T8" fmla="*/ 1 w 36"/>
                <a:gd name="T9" fmla="*/ 26 h 28"/>
                <a:gd name="T10" fmla="*/ 18 w 36"/>
                <a:gd name="T11" fmla="*/ 28 h 28"/>
                <a:gd name="T12" fmla="*/ 35 w 36"/>
                <a:gd name="T13" fmla="*/ 26 h 28"/>
                <a:gd name="T14" fmla="*/ 36 w 36"/>
                <a:gd name="T15" fmla="*/ 18 h 28"/>
                <a:gd name="T16" fmla="*/ 27 w 36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8">
                  <a:moveTo>
                    <a:pt x="27" y="0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3" y="4"/>
                    <a:pt x="0" y="11"/>
                    <a:pt x="0" y="18"/>
                  </a:cubicBezTo>
                  <a:cubicBezTo>
                    <a:pt x="0" y="21"/>
                    <a:pt x="0" y="23"/>
                    <a:pt x="1" y="26"/>
                  </a:cubicBezTo>
                  <a:cubicBezTo>
                    <a:pt x="6" y="27"/>
                    <a:pt x="12" y="28"/>
                    <a:pt x="18" y="28"/>
                  </a:cubicBezTo>
                  <a:cubicBezTo>
                    <a:pt x="24" y="28"/>
                    <a:pt x="30" y="27"/>
                    <a:pt x="35" y="26"/>
                  </a:cubicBezTo>
                  <a:cubicBezTo>
                    <a:pt x="36" y="23"/>
                    <a:pt x="36" y="21"/>
                    <a:pt x="36" y="18"/>
                  </a:cubicBezTo>
                  <a:cubicBezTo>
                    <a:pt x="36" y="11"/>
                    <a:pt x="33" y="4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1" name="Oval 40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6958013" y="4395788"/>
              <a:ext cx="50800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2" name="Freeform 41"/>
            <p:cNvSpPr/>
            <p:nvPr>
              <p:custDataLst>
                <p:tags r:id="rId42"/>
              </p:custDataLst>
            </p:nvPr>
          </p:nvSpPr>
          <p:spPr bwMode="auto">
            <a:xfrm>
              <a:off x="6934200" y="4449763"/>
              <a:ext cx="96838" cy="74613"/>
            </a:xfrm>
            <a:custGeom>
              <a:avLst/>
              <a:gdLst>
                <a:gd name="T0" fmla="*/ 28 w 37"/>
                <a:gd name="T1" fmla="*/ 0 h 28"/>
                <a:gd name="T2" fmla="*/ 19 w 37"/>
                <a:gd name="T3" fmla="*/ 11 h 28"/>
                <a:gd name="T4" fmla="*/ 9 w 37"/>
                <a:gd name="T5" fmla="*/ 0 h 28"/>
                <a:gd name="T6" fmla="*/ 0 w 37"/>
                <a:gd name="T7" fmla="*/ 18 h 28"/>
                <a:gd name="T8" fmla="*/ 1 w 37"/>
                <a:gd name="T9" fmla="*/ 26 h 28"/>
                <a:gd name="T10" fmla="*/ 19 w 37"/>
                <a:gd name="T11" fmla="*/ 28 h 28"/>
                <a:gd name="T12" fmla="*/ 36 w 37"/>
                <a:gd name="T13" fmla="*/ 26 h 28"/>
                <a:gd name="T14" fmla="*/ 37 w 37"/>
                <a:gd name="T15" fmla="*/ 18 h 28"/>
                <a:gd name="T16" fmla="*/ 28 w 3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8">
                  <a:moveTo>
                    <a:pt x="28" y="0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1"/>
                    <a:pt x="1" y="23"/>
                    <a:pt x="1" y="26"/>
                  </a:cubicBezTo>
                  <a:cubicBezTo>
                    <a:pt x="7" y="27"/>
                    <a:pt x="12" y="28"/>
                    <a:pt x="19" y="28"/>
                  </a:cubicBezTo>
                  <a:cubicBezTo>
                    <a:pt x="25" y="28"/>
                    <a:pt x="31" y="27"/>
                    <a:pt x="36" y="26"/>
                  </a:cubicBezTo>
                  <a:cubicBezTo>
                    <a:pt x="37" y="23"/>
                    <a:pt x="37" y="21"/>
                    <a:pt x="37" y="18"/>
                  </a:cubicBezTo>
                  <a:cubicBezTo>
                    <a:pt x="37" y="11"/>
                    <a:pt x="33" y="4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3" name="Oval 42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7234238" y="4395788"/>
              <a:ext cx="49213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4" name="Freeform 43"/>
            <p:cNvSpPr/>
            <p:nvPr>
              <p:custDataLst>
                <p:tags r:id="rId44"/>
              </p:custDataLst>
            </p:nvPr>
          </p:nvSpPr>
          <p:spPr bwMode="auto">
            <a:xfrm>
              <a:off x="7210425" y="4449763"/>
              <a:ext cx="96838" cy="74613"/>
            </a:xfrm>
            <a:custGeom>
              <a:avLst/>
              <a:gdLst>
                <a:gd name="T0" fmla="*/ 28 w 37"/>
                <a:gd name="T1" fmla="*/ 0 h 28"/>
                <a:gd name="T2" fmla="*/ 18 w 37"/>
                <a:gd name="T3" fmla="*/ 11 h 28"/>
                <a:gd name="T4" fmla="*/ 9 w 37"/>
                <a:gd name="T5" fmla="*/ 0 h 28"/>
                <a:gd name="T6" fmla="*/ 0 w 37"/>
                <a:gd name="T7" fmla="*/ 18 h 28"/>
                <a:gd name="T8" fmla="*/ 1 w 37"/>
                <a:gd name="T9" fmla="*/ 26 h 28"/>
                <a:gd name="T10" fmla="*/ 18 w 37"/>
                <a:gd name="T11" fmla="*/ 28 h 28"/>
                <a:gd name="T12" fmla="*/ 36 w 37"/>
                <a:gd name="T13" fmla="*/ 26 h 28"/>
                <a:gd name="T14" fmla="*/ 37 w 37"/>
                <a:gd name="T15" fmla="*/ 18 h 28"/>
                <a:gd name="T16" fmla="*/ 28 w 3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8">
                  <a:moveTo>
                    <a:pt x="28" y="0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1"/>
                    <a:pt x="0" y="23"/>
                    <a:pt x="1" y="26"/>
                  </a:cubicBezTo>
                  <a:cubicBezTo>
                    <a:pt x="6" y="27"/>
                    <a:pt x="12" y="28"/>
                    <a:pt x="18" y="28"/>
                  </a:cubicBezTo>
                  <a:cubicBezTo>
                    <a:pt x="25" y="28"/>
                    <a:pt x="30" y="27"/>
                    <a:pt x="36" y="26"/>
                  </a:cubicBezTo>
                  <a:cubicBezTo>
                    <a:pt x="36" y="23"/>
                    <a:pt x="37" y="21"/>
                    <a:pt x="37" y="18"/>
                  </a:cubicBezTo>
                  <a:cubicBezTo>
                    <a:pt x="37" y="11"/>
                    <a:pt x="33" y="4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5" name="Oval 44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7026275" y="4259263"/>
              <a:ext cx="52388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6" name="Freeform 45"/>
            <p:cNvSpPr/>
            <p:nvPr>
              <p:custDataLst>
                <p:tags r:id="rId46"/>
              </p:custDataLst>
            </p:nvPr>
          </p:nvSpPr>
          <p:spPr bwMode="auto">
            <a:xfrm>
              <a:off x="7002463" y="4313238"/>
              <a:ext cx="96838" cy="74613"/>
            </a:xfrm>
            <a:custGeom>
              <a:avLst/>
              <a:gdLst>
                <a:gd name="T0" fmla="*/ 28 w 37"/>
                <a:gd name="T1" fmla="*/ 0 h 28"/>
                <a:gd name="T2" fmla="*/ 19 w 37"/>
                <a:gd name="T3" fmla="*/ 11 h 28"/>
                <a:gd name="T4" fmla="*/ 9 w 37"/>
                <a:gd name="T5" fmla="*/ 0 h 28"/>
                <a:gd name="T6" fmla="*/ 0 w 37"/>
                <a:gd name="T7" fmla="*/ 18 h 28"/>
                <a:gd name="T8" fmla="*/ 2 w 37"/>
                <a:gd name="T9" fmla="*/ 26 h 28"/>
                <a:gd name="T10" fmla="*/ 19 w 37"/>
                <a:gd name="T11" fmla="*/ 28 h 28"/>
                <a:gd name="T12" fmla="*/ 36 w 37"/>
                <a:gd name="T13" fmla="*/ 26 h 28"/>
                <a:gd name="T14" fmla="*/ 37 w 37"/>
                <a:gd name="T15" fmla="*/ 18 h 28"/>
                <a:gd name="T16" fmla="*/ 28 w 3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8">
                  <a:moveTo>
                    <a:pt x="28" y="0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1"/>
                    <a:pt x="1" y="23"/>
                    <a:pt x="2" y="26"/>
                  </a:cubicBezTo>
                  <a:cubicBezTo>
                    <a:pt x="7" y="27"/>
                    <a:pt x="13" y="28"/>
                    <a:pt x="19" y="28"/>
                  </a:cubicBezTo>
                  <a:cubicBezTo>
                    <a:pt x="25" y="28"/>
                    <a:pt x="31" y="27"/>
                    <a:pt x="36" y="26"/>
                  </a:cubicBezTo>
                  <a:cubicBezTo>
                    <a:pt x="37" y="23"/>
                    <a:pt x="37" y="21"/>
                    <a:pt x="37" y="18"/>
                  </a:cubicBezTo>
                  <a:cubicBezTo>
                    <a:pt x="37" y="11"/>
                    <a:pt x="34" y="4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7" name="Oval 46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7162800" y="4259263"/>
              <a:ext cx="52388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8" name="Freeform 47"/>
            <p:cNvSpPr/>
            <p:nvPr>
              <p:custDataLst>
                <p:tags r:id="rId48"/>
              </p:custDataLst>
            </p:nvPr>
          </p:nvSpPr>
          <p:spPr bwMode="auto">
            <a:xfrm>
              <a:off x="7142163" y="4313238"/>
              <a:ext cx="96838" cy="74613"/>
            </a:xfrm>
            <a:custGeom>
              <a:avLst/>
              <a:gdLst>
                <a:gd name="T0" fmla="*/ 28 w 37"/>
                <a:gd name="T1" fmla="*/ 0 h 28"/>
                <a:gd name="T2" fmla="*/ 18 w 37"/>
                <a:gd name="T3" fmla="*/ 11 h 28"/>
                <a:gd name="T4" fmla="*/ 9 w 37"/>
                <a:gd name="T5" fmla="*/ 0 h 28"/>
                <a:gd name="T6" fmla="*/ 0 w 37"/>
                <a:gd name="T7" fmla="*/ 18 h 28"/>
                <a:gd name="T8" fmla="*/ 1 w 37"/>
                <a:gd name="T9" fmla="*/ 26 h 28"/>
                <a:gd name="T10" fmla="*/ 18 w 37"/>
                <a:gd name="T11" fmla="*/ 28 h 28"/>
                <a:gd name="T12" fmla="*/ 35 w 37"/>
                <a:gd name="T13" fmla="*/ 26 h 28"/>
                <a:gd name="T14" fmla="*/ 37 w 37"/>
                <a:gd name="T15" fmla="*/ 18 h 28"/>
                <a:gd name="T16" fmla="*/ 28 w 3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8">
                  <a:moveTo>
                    <a:pt x="28" y="0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3" y="4"/>
                    <a:pt x="0" y="11"/>
                    <a:pt x="0" y="18"/>
                  </a:cubicBezTo>
                  <a:cubicBezTo>
                    <a:pt x="0" y="21"/>
                    <a:pt x="0" y="23"/>
                    <a:pt x="1" y="26"/>
                  </a:cubicBezTo>
                  <a:cubicBezTo>
                    <a:pt x="6" y="27"/>
                    <a:pt x="12" y="28"/>
                    <a:pt x="18" y="28"/>
                  </a:cubicBezTo>
                  <a:cubicBezTo>
                    <a:pt x="24" y="28"/>
                    <a:pt x="30" y="27"/>
                    <a:pt x="35" y="26"/>
                  </a:cubicBezTo>
                  <a:cubicBezTo>
                    <a:pt x="36" y="23"/>
                    <a:pt x="37" y="21"/>
                    <a:pt x="37" y="18"/>
                  </a:cubicBezTo>
                  <a:cubicBezTo>
                    <a:pt x="37" y="11"/>
                    <a:pt x="33" y="4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79" name="组合 278"/>
          <p:cNvGrpSpPr/>
          <p:nvPr/>
        </p:nvGrpSpPr>
        <p:grpSpPr>
          <a:xfrm>
            <a:off x="9476740" y="1621155"/>
            <a:ext cx="793750" cy="657225"/>
            <a:chOff x="9478963" y="1489075"/>
            <a:chExt cx="307975" cy="257176"/>
          </a:xfrm>
          <a:solidFill>
            <a:srgbClr val="0070C0"/>
          </a:solidFill>
        </p:grpSpPr>
        <p:sp>
          <p:nvSpPr>
            <p:cNvPr id="280" name="Freeform 26"/>
            <p:cNvSpPr/>
            <p:nvPr>
              <p:custDataLst>
                <p:tags r:id="rId49"/>
              </p:custDataLst>
            </p:nvPr>
          </p:nvSpPr>
          <p:spPr bwMode="auto">
            <a:xfrm>
              <a:off x="9478963" y="1706563"/>
              <a:ext cx="307975" cy="39688"/>
            </a:xfrm>
            <a:custGeom>
              <a:avLst/>
              <a:gdLst>
                <a:gd name="T0" fmla="*/ 118 w 118"/>
                <a:gd name="T1" fmla="*/ 7 h 15"/>
                <a:gd name="T2" fmla="*/ 110 w 118"/>
                <a:gd name="T3" fmla="*/ 15 h 15"/>
                <a:gd name="T4" fmla="*/ 7 w 118"/>
                <a:gd name="T5" fmla="*/ 15 h 15"/>
                <a:gd name="T6" fmla="*/ 0 w 118"/>
                <a:gd name="T7" fmla="*/ 7 h 15"/>
                <a:gd name="T8" fmla="*/ 7 w 118"/>
                <a:gd name="T9" fmla="*/ 0 h 15"/>
                <a:gd name="T10" fmla="*/ 110 w 118"/>
                <a:gd name="T11" fmla="*/ 0 h 15"/>
                <a:gd name="T12" fmla="*/ 118 w 118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5">
                  <a:moveTo>
                    <a:pt x="118" y="7"/>
                  </a:moveTo>
                  <a:cubicBezTo>
                    <a:pt x="118" y="12"/>
                    <a:pt x="115" y="15"/>
                    <a:pt x="110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5" y="0"/>
                    <a:pt x="118" y="3"/>
                    <a:pt x="11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1" name="Freeform 27"/>
            <p:cNvSpPr/>
            <p:nvPr>
              <p:custDataLst>
                <p:tags r:id="rId50"/>
              </p:custDataLst>
            </p:nvPr>
          </p:nvSpPr>
          <p:spPr bwMode="auto">
            <a:xfrm>
              <a:off x="9504363" y="1562100"/>
              <a:ext cx="41275" cy="123825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16 w 16"/>
                <a:gd name="T9" fmla="*/ 8 h 47"/>
                <a:gd name="T10" fmla="*/ 16 w 16"/>
                <a:gd name="T11" fmla="*/ 39 h 47"/>
                <a:gd name="T12" fmla="*/ 8 w 16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2" name="Freeform 28"/>
            <p:cNvSpPr/>
            <p:nvPr>
              <p:custDataLst>
                <p:tags r:id="rId51"/>
              </p:custDataLst>
            </p:nvPr>
          </p:nvSpPr>
          <p:spPr bwMode="auto">
            <a:xfrm>
              <a:off x="9577388" y="1525588"/>
              <a:ext cx="42863" cy="160338"/>
            </a:xfrm>
            <a:custGeom>
              <a:avLst/>
              <a:gdLst>
                <a:gd name="T0" fmla="*/ 8 w 16"/>
                <a:gd name="T1" fmla="*/ 61 h 61"/>
                <a:gd name="T2" fmla="*/ 0 w 16"/>
                <a:gd name="T3" fmla="*/ 53 h 61"/>
                <a:gd name="T4" fmla="*/ 0 w 16"/>
                <a:gd name="T5" fmla="*/ 8 h 61"/>
                <a:gd name="T6" fmla="*/ 8 w 16"/>
                <a:gd name="T7" fmla="*/ 0 h 61"/>
                <a:gd name="T8" fmla="*/ 16 w 16"/>
                <a:gd name="T9" fmla="*/ 8 h 61"/>
                <a:gd name="T10" fmla="*/ 16 w 16"/>
                <a:gd name="T11" fmla="*/ 53 h 61"/>
                <a:gd name="T12" fmla="*/ 8 w 16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61">
                  <a:moveTo>
                    <a:pt x="8" y="61"/>
                  </a:moveTo>
                  <a:cubicBezTo>
                    <a:pt x="3" y="61"/>
                    <a:pt x="0" y="58"/>
                    <a:pt x="0" y="5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8"/>
                    <a:pt x="12" y="61"/>
                    <a:pt x="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3" name="Freeform 29"/>
            <p:cNvSpPr/>
            <p:nvPr>
              <p:custDataLst>
                <p:tags r:id="rId52"/>
              </p:custDataLst>
            </p:nvPr>
          </p:nvSpPr>
          <p:spPr bwMode="auto">
            <a:xfrm>
              <a:off x="9652000" y="1489075"/>
              <a:ext cx="38100" cy="196850"/>
            </a:xfrm>
            <a:custGeom>
              <a:avLst/>
              <a:gdLst>
                <a:gd name="T0" fmla="*/ 8 w 15"/>
                <a:gd name="T1" fmla="*/ 75 h 75"/>
                <a:gd name="T2" fmla="*/ 0 w 15"/>
                <a:gd name="T3" fmla="*/ 67 h 75"/>
                <a:gd name="T4" fmla="*/ 0 w 15"/>
                <a:gd name="T5" fmla="*/ 8 h 75"/>
                <a:gd name="T6" fmla="*/ 8 w 15"/>
                <a:gd name="T7" fmla="*/ 0 h 75"/>
                <a:gd name="T8" fmla="*/ 15 w 15"/>
                <a:gd name="T9" fmla="*/ 8 h 75"/>
                <a:gd name="T10" fmla="*/ 15 w 15"/>
                <a:gd name="T11" fmla="*/ 67 h 75"/>
                <a:gd name="T12" fmla="*/ 8 w 15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75">
                  <a:moveTo>
                    <a:pt x="8" y="75"/>
                  </a:moveTo>
                  <a:cubicBezTo>
                    <a:pt x="3" y="75"/>
                    <a:pt x="0" y="72"/>
                    <a:pt x="0" y="6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5" y="3"/>
                    <a:pt x="15" y="8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72"/>
                    <a:pt x="12" y="75"/>
                    <a:pt x="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4" name="Freeform 30"/>
            <p:cNvSpPr/>
            <p:nvPr>
              <p:custDataLst>
                <p:tags r:id="rId53"/>
              </p:custDataLst>
            </p:nvPr>
          </p:nvSpPr>
          <p:spPr bwMode="auto">
            <a:xfrm>
              <a:off x="9725025" y="1498600"/>
              <a:ext cx="39688" cy="187325"/>
            </a:xfrm>
            <a:custGeom>
              <a:avLst/>
              <a:gdLst>
                <a:gd name="T0" fmla="*/ 7 w 15"/>
                <a:gd name="T1" fmla="*/ 71 h 71"/>
                <a:gd name="T2" fmla="*/ 0 w 15"/>
                <a:gd name="T3" fmla="*/ 63 h 71"/>
                <a:gd name="T4" fmla="*/ 0 w 15"/>
                <a:gd name="T5" fmla="*/ 8 h 71"/>
                <a:gd name="T6" fmla="*/ 7 w 15"/>
                <a:gd name="T7" fmla="*/ 0 h 71"/>
                <a:gd name="T8" fmla="*/ 15 w 15"/>
                <a:gd name="T9" fmla="*/ 8 h 71"/>
                <a:gd name="T10" fmla="*/ 15 w 15"/>
                <a:gd name="T11" fmla="*/ 63 h 71"/>
                <a:gd name="T12" fmla="*/ 7 w 15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71">
                  <a:moveTo>
                    <a:pt x="7" y="71"/>
                  </a:moveTo>
                  <a:cubicBezTo>
                    <a:pt x="3" y="71"/>
                    <a:pt x="0" y="68"/>
                    <a:pt x="0" y="6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2" y="0"/>
                    <a:pt x="15" y="3"/>
                    <a:pt x="15" y="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8"/>
                    <a:pt x="12" y="71"/>
                    <a:pt x="7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5" name="组合 284"/>
          <p:cNvGrpSpPr/>
          <p:nvPr/>
        </p:nvGrpSpPr>
        <p:grpSpPr>
          <a:xfrm>
            <a:off x="9408160" y="4267835"/>
            <a:ext cx="915035" cy="600075"/>
            <a:chOff x="6942138" y="1422400"/>
            <a:chExt cx="357188" cy="323851"/>
          </a:xfrm>
          <a:solidFill>
            <a:srgbClr val="0070C0"/>
          </a:solidFill>
        </p:grpSpPr>
        <p:sp>
          <p:nvSpPr>
            <p:cNvPr id="286" name="Freeform 31"/>
            <p:cNvSpPr/>
            <p:nvPr>
              <p:custDataLst>
                <p:tags r:id="rId54"/>
              </p:custDataLst>
            </p:nvPr>
          </p:nvSpPr>
          <p:spPr bwMode="auto">
            <a:xfrm>
              <a:off x="6942138" y="1706563"/>
              <a:ext cx="357188" cy="39688"/>
            </a:xfrm>
            <a:custGeom>
              <a:avLst/>
              <a:gdLst>
                <a:gd name="T0" fmla="*/ 136 w 136"/>
                <a:gd name="T1" fmla="*/ 7 h 15"/>
                <a:gd name="T2" fmla="*/ 128 w 136"/>
                <a:gd name="T3" fmla="*/ 15 h 15"/>
                <a:gd name="T4" fmla="*/ 8 w 136"/>
                <a:gd name="T5" fmla="*/ 15 h 15"/>
                <a:gd name="T6" fmla="*/ 0 w 136"/>
                <a:gd name="T7" fmla="*/ 7 h 15"/>
                <a:gd name="T8" fmla="*/ 8 w 136"/>
                <a:gd name="T9" fmla="*/ 0 h 15"/>
                <a:gd name="T10" fmla="*/ 128 w 136"/>
                <a:gd name="T11" fmla="*/ 0 h 15"/>
                <a:gd name="T12" fmla="*/ 136 w 136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7" name="Freeform 32"/>
            <p:cNvSpPr/>
            <p:nvPr>
              <p:custDataLst>
                <p:tags r:id="rId55"/>
              </p:custDataLst>
            </p:nvPr>
          </p:nvSpPr>
          <p:spPr bwMode="auto">
            <a:xfrm>
              <a:off x="6986588" y="1562100"/>
              <a:ext cx="42863" cy="123825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16 w 16"/>
                <a:gd name="T9" fmla="*/ 8 h 47"/>
                <a:gd name="T10" fmla="*/ 16 w 16"/>
                <a:gd name="T11" fmla="*/ 39 h 47"/>
                <a:gd name="T12" fmla="*/ 8 w 16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8" name="Freeform 33"/>
            <p:cNvSpPr/>
            <p:nvPr>
              <p:custDataLst>
                <p:tags r:id="rId56"/>
              </p:custDataLst>
            </p:nvPr>
          </p:nvSpPr>
          <p:spPr bwMode="auto">
            <a:xfrm>
              <a:off x="7062788" y="1562100"/>
              <a:ext cx="39688" cy="123825"/>
            </a:xfrm>
            <a:custGeom>
              <a:avLst/>
              <a:gdLst>
                <a:gd name="T0" fmla="*/ 8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8 w 15"/>
                <a:gd name="T7" fmla="*/ 0 h 47"/>
                <a:gd name="T8" fmla="*/ 15 w 15"/>
                <a:gd name="T9" fmla="*/ 8 h 47"/>
                <a:gd name="T10" fmla="*/ 15 w 15"/>
                <a:gd name="T11" fmla="*/ 39 h 47"/>
                <a:gd name="T12" fmla="*/ 8 w 15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9" name="Freeform 34"/>
            <p:cNvSpPr/>
            <p:nvPr>
              <p:custDataLst>
                <p:tags r:id="rId57"/>
              </p:custDataLst>
            </p:nvPr>
          </p:nvSpPr>
          <p:spPr bwMode="auto">
            <a:xfrm>
              <a:off x="7138988" y="1562100"/>
              <a:ext cx="39688" cy="123825"/>
            </a:xfrm>
            <a:custGeom>
              <a:avLst/>
              <a:gdLst>
                <a:gd name="T0" fmla="*/ 7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7 w 15"/>
                <a:gd name="T7" fmla="*/ 0 h 47"/>
                <a:gd name="T8" fmla="*/ 15 w 15"/>
                <a:gd name="T9" fmla="*/ 8 h 47"/>
                <a:gd name="T10" fmla="*/ 15 w 15"/>
                <a:gd name="T11" fmla="*/ 39 h 47"/>
                <a:gd name="T12" fmla="*/ 7 w 15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0" name="Freeform 35"/>
            <p:cNvSpPr/>
            <p:nvPr>
              <p:custDataLst>
                <p:tags r:id="rId58"/>
              </p:custDataLst>
            </p:nvPr>
          </p:nvSpPr>
          <p:spPr bwMode="auto">
            <a:xfrm>
              <a:off x="7212013" y="1562100"/>
              <a:ext cx="42863" cy="123825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16 w 16"/>
                <a:gd name="T9" fmla="*/ 8 h 47"/>
                <a:gd name="T10" fmla="*/ 16 w 16"/>
                <a:gd name="T11" fmla="*/ 39 h 47"/>
                <a:gd name="T12" fmla="*/ 8 w 16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1" name="Freeform 36"/>
            <p:cNvSpPr/>
            <p:nvPr>
              <p:custDataLst>
                <p:tags r:id="rId59"/>
              </p:custDataLst>
            </p:nvPr>
          </p:nvSpPr>
          <p:spPr bwMode="auto">
            <a:xfrm>
              <a:off x="7010400" y="1422400"/>
              <a:ext cx="220663" cy="66675"/>
            </a:xfrm>
            <a:custGeom>
              <a:avLst/>
              <a:gdLst>
                <a:gd name="T0" fmla="*/ 84 w 84"/>
                <a:gd name="T1" fmla="*/ 25 h 25"/>
                <a:gd name="T2" fmla="*/ 52 w 84"/>
                <a:gd name="T3" fmla="*/ 4 h 25"/>
                <a:gd name="T4" fmla="*/ 32 w 84"/>
                <a:gd name="T5" fmla="*/ 4 h 25"/>
                <a:gd name="T6" fmla="*/ 18 w 84"/>
                <a:gd name="T7" fmla="*/ 13 h 25"/>
                <a:gd name="T8" fmla="*/ 0 w 84"/>
                <a:gd name="T9" fmla="*/ 25 h 25"/>
                <a:gd name="T10" fmla="*/ 84 w 84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2" name="Freeform 37"/>
            <p:cNvSpPr/>
            <p:nvPr>
              <p:custDataLst>
                <p:tags r:id="rId60"/>
              </p:custDataLst>
            </p:nvPr>
          </p:nvSpPr>
          <p:spPr bwMode="auto">
            <a:xfrm>
              <a:off x="6962775" y="1509713"/>
              <a:ext cx="315913" cy="41275"/>
            </a:xfrm>
            <a:custGeom>
              <a:avLst/>
              <a:gdLst>
                <a:gd name="T0" fmla="*/ 120 w 120"/>
                <a:gd name="T1" fmla="*/ 8 h 16"/>
                <a:gd name="T2" fmla="*/ 112 w 120"/>
                <a:gd name="T3" fmla="*/ 16 h 16"/>
                <a:gd name="T4" fmla="*/ 8 w 120"/>
                <a:gd name="T5" fmla="*/ 16 h 16"/>
                <a:gd name="T6" fmla="*/ 0 w 120"/>
                <a:gd name="T7" fmla="*/ 8 h 16"/>
                <a:gd name="T8" fmla="*/ 8 w 120"/>
                <a:gd name="T9" fmla="*/ 0 h 16"/>
                <a:gd name="T10" fmla="*/ 112 w 120"/>
                <a:gd name="T11" fmla="*/ 0 h 16"/>
                <a:gd name="T12" fmla="*/ 120 w 120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 rot="0">
            <a:off x="4640580" y="2258695"/>
            <a:ext cx="2170430" cy="1729740"/>
            <a:chOff x="3540653" y="1525088"/>
            <a:chExt cx="1861430" cy="1612890"/>
          </a:xfrm>
        </p:grpSpPr>
        <p:sp>
          <p:nvSpPr>
            <p:cNvPr id="104" name="Freeform 7"/>
            <p:cNvSpPr/>
            <p:nvPr>
              <p:custDataLst>
                <p:tags r:id="rId61"/>
              </p:custDataLst>
            </p:nvPr>
          </p:nvSpPr>
          <p:spPr bwMode="auto">
            <a:xfrm>
              <a:off x="3540653" y="1525088"/>
              <a:ext cx="1861430" cy="1612890"/>
            </a:xfrm>
            <a:custGeom>
              <a:avLst/>
              <a:gdLst>
                <a:gd name="T0" fmla="*/ 42 w 740"/>
                <a:gd name="T1" fmla="*/ 641 h 641"/>
                <a:gd name="T2" fmla="*/ 15 w 740"/>
                <a:gd name="T3" fmla="*/ 594 h 641"/>
                <a:gd name="T4" fmla="*/ 343 w 740"/>
                <a:gd name="T5" fmla="*/ 26 h 641"/>
                <a:gd name="T6" fmla="*/ 397 w 740"/>
                <a:gd name="T7" fmla="*/ 26 h 641"/>
                <a:gd name="T8" fmla="*/ 725 w 740"/>
                <a:gd name="T9" fmla="*/ 594 h 641"/>
                <a:gd name="T10" fmla="*/ 698 w 740"/>
                <a:gd name="T11" fmla="*/ 641 h 641"/>
                <a:gd name="T12" fmla="*/ 42 w 740"/>
                <a:gd name="T13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1">
                  <a:moveTo>
                    <a:pt x="42" y="641"/>
                  </a:moveTo>
                  <a:cubicBezTo>
                    <a:pt x="12" y="641"/>
                    <a:pt x="0" y="620"/>
                    <a:pt x="15" y="594"/>
                  </a:cubicBezTo>
                  <a:cubicBezTo>
                    <a:pt x="343" y="26"/>
                    <a:pt x="343" y="26"/>
                    <a:pt x="343" y="26"/>
                  </a:cubicBezTo>
                  <a:cubicBezTo>
                    <a:pt x="358" y="0"/>
                    <a:pt x="382" y="0"/>
                    <a:pt x="397" y="26"/>
                  </a:cubicBezTo>
                  <a:cubicBezTo>
                    <a:pt x="725" y="594"/>
                    <a:pt x="725" y="594"/>
                    <a:pt x="725" y="594"/>
                  </a:cubicBezTo>
                  <a:cubicBezTo>
                    <a:pt x="740" y="620"/>
                    <a:pt x="728" y="641"/>
                    <a:pt x="698" y="641"/>
                  </a:cubicBezTo>
                  <a:lnTo>
                    <a:pt x="42" y="64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lIns="68568" tIns="34284" rIns="68568" bIns="34284" anchor="ctr"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Freeform 7"/>
            <p:cNvSpPr/>
            <p:nvPr>
              <p:custDataLst>
                <p:tags r:id="rId62"/>
              </p:custDataLst>
            </p:nvPr>
          </p:nvSpPr>
          <p:spPr bwMode="auto">
            <a:xfrm>
              <a:off x="3794781" y="1818262"/>
              <a:ext cx="1353175" cy="1172498"/>
            </a:xfrm>
            <a:custGeom>
              <a:avLst/>
              <a:gdLst>
                <a:gd name="T0" fmla="*/ 42 w 740"/>
                <a:gd name="T1" fmla="*/ 641 h 641"/>
                <a:gd name="T2" fmla="*/ 15 w 740"/>
                <a:gd name="T3" fmla="*/ 594 h 641"/>
                <a:gd name="T4" fmla="*/ 343 w 740"/>
                <a:gd name="T5" fmla="*/ 26 h 641"/>
                <a:gd name="T6" fmla="*/ 397 w 740"/>
                <a:gd name="T7" fmla="*/ 26 h 641"/>
                <a:gd name="T8" fmla="*/ 725 w 740"/>
                <a:gd name="T9" fmla="*/ 594 h 641"/>
                <a:gd name="T10" fmla="*/ 698 w 740"/>
                <a:gd name="T11" fmla="*/ 641 h 641"/>
                <a:gd name="T12" fmla="*/ 42 w 740"/>
                <a:gd name="T13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1">
                  <a:moveTo>
                    <a:pt x="42" y="641"/>
                  </a:moveTo>
                  <a:cubicBezTo>
                    <a:pt x="12" y="641"/>
                    <a:pt x="0" y="620"/>
                    <a:pt x="15" y="594"/>
                  </a:cubicBezTo>
                  <a:cubicBezTo>
                    <a:pt x="343" y="26"/>
                    <a:pt x="343" y="26"/>
                    <a:pt x="343" y="26"/>
                  </a:cubicBezTo>
                  <a:cubicBezTo>
                    <a:pt x="358" y="0"/>
                    <a:pt x="382" y="0"/>
                    <a:pt x="397" y="26"/>
                  </a:cubicBezTo>
                  <a:cubicBezTo>
                    <a:pt x="725" y="594"/>
                    <a:pt x="725" y="594"/>
                    <a:pt x="725" y="594"/>
                  </a:cubicBezTo>
                  <a:cubicBezTo>
                    <a:pt x="740" y="620"/>
                    <a:pt x="728" y="641"/>
                    <a:pt x="698" y="641"/>
                  </a:cubicBezTo>
                  <a:lnTo>
                    <a:pt x="42" y="641"/>
                  </a:lnTo>
                  <a:close/>
                </a:path>
              </a:pathLst>
            </a:custGeom>
            <a:solidFill>
              <a:srgbClr val="0070C0"/>
            </a:solidFill>
            <a:ln w="14288" cap="flat">
              <a:noFill/>
              <a:prstDash val="solid"/>
              <a:miter lim="800000"/>
            </a:ln>
            <a:effectLst>
              <a:innerShdw blurRad="88900" dist="63500" dir="13500000">
                <a:prstClr val="black">
                  <a:alpha val="50000"/>
                </a:prstClr>
              </a:innerShdw>
            </a:effectLst>
          </p:spPr>
          <p:txBody>
            <a:bodyPr lIns="68568" tIns="34284" rIns="68568" bIns="34284"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6" name="组合 26"/>
            <p:cNvGrpSpPr/>
            <p:nvPr/>
          </p:nvGrpSpPr>
          <p:grpSpPr bwMode="auto">
            <a:xfrm>
              <a:off x="4236915" y="2470567"/>
              <a:ext cx="500704" cy="356176"/>
              <a:chOff x="6934200" y="4259263"/>
              <a:chExt cx="373063" cy="265113"/>
            </a:xfrm>
          </p:grpSpPr>
          <p:sp>
            <p:nvSpPr>
              <p:cNvPr id="107" name="Oval 38"/>
              <p:cNvSpPr>
                <a:spLocks noChangeArrowheads="1"/>
              </p:cNvSpPr>
              <p:nvPr>
                <p:custDataLst>
                  <p:tags r:id="rId63"/>
                </p:custDataLst>
              </p:nvPr>
            </p:nvSpPr>
            <p:spPr bwMode="auto">
              <a:xfrm>
                <a:off x="7094538" y="4395788"/>
                <a:ext cx="52388" cy="523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8" name="Freeform 39"/>
              <p:cNvSpPr/>
              <p:nvPr>
                <p:custDataLst>
                  <p:tags r:id="rId64"/>
                </p:custDataLst>
              </p:nvPr>
            </p:nvSpPr>
            <p:spPr bwMode="auto">
              <a:xfrm>
                <a:off x="7073900" y="4449763"/>
                <a:ext cx="93663" cy="74613"/>
              </a:xfrm>
              <a:custGeom>
                <a:avLst/>
                <a:gdLst>
                  <a:gd name="T0" fmla="*/ 70247 w 36"/>
                  <a:gd name="T1" fmla="*/ 0 h 28"/>
                  <a:gd name="T2" fmla="*/ 46832 w 36"/>
                  <a:gd name="T3" fmla="*/ 29312 h 28"/>
                  <a:gd name="T4" fmla="*/ 23416 w 36"/>
                  <a:gd name="T5" fmla="*/ 0 h 28"/>
                  <a:gd name="T6" fmla="*/ 0 w 36"/>
                  <a:gd name="T7" fmla="*/ 47966 h 28"/>
                  <a:gd name="T8" fmla="*/ 2602 w 36"/>
                  <a:gd name="T9" fmla="*/ 69284 h 28"/>
                  <a:gd name="T10" fmla="*/ 46832 w 36"/>
                  <a:gd name="T11" fmla="*/ 74613 h 28"/>
                  <a:gd name="T12" fmla="*/ 91061 w 36"/>
                  <a:gd name="T13" fmla="*/ 69284 h 28"/>
                  <a:gd name="T14" fmla="*/ 93663 w 36"/>
                  <a:gd name="T15" fmla="*/ 47966 h 28"/>
                  <a:gd name="T16" fmla="*/ 70247 w 36"/>
                  <a:gd name="T17" fmla="*/ 0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6" h="28">
                    <a:moveTo>
                      <a:pt x="27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4" y="28"/>
                      <a:pt x="30" y="27"/>
                      <a:pt x="35" y="26"/>
                    </a:cubicBezTo>
                    <a:cubicBezTo>
                      <a:pt x="36" y="23"/>
                      <a:pt x="36" y="21"/>
                      <a:pt x="36" y="18"/>
                    </a:cubicBezTo>
                    <a:cubicBezTo>
                      <a:pt x="36" y="11"/>
                      <a:pt x="33" y="4"/>
                      <a:pt x="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9" name="Oval 40"/>
              <p:cNvSpPr>
                <a:spLocks noChangeArrowheads="1"/>
              </p:cNvSpPr>
              <p:nvPr>
                <p:custDataLst>
                  <p:tags r:id="rId65"/>
                </p:custDataLst>
              </p:nvPr>
            </p:nvSpPr>
            <p:spPr bwMode="auto">
              <a:xfrm>
                <a:off x="6958013" y="4395788"/>
                <a:ext cx="50800" cy="523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0" name="Freeform 41"/>
              <p:cNvSpPr/>
              <p:nvPr>
                <p:custDataLst>
                  <p:tags r:id="rId66"/>
                </p:custDataLst>
              </p:nvPr>
            </p:nvSpPr>
            <p:spPr bwMode="auto">
              <a:xfrm>
                <a:off x="6934200" y="4449763"/>
                <a:ext cx="96838" cy="74613"/>
              </a:xfrm>
              <a:custGeom>
                <a:avLst/>
                <a:gdLst>
                  <a:gd name="T0" fmla="*/ 73283 w 37"/>
                  <a:gd name="T1" fmla="*/ 0 h 28"/>
                  <a:gd name="T2" fmla="*/ 49728 w 37"/>
                  <a:gd name="T3" fmla="*/ 29312 h 28"/>
                  <a:gd name="T4" fmla="*/ 23555 w 37"/>
                  <a:gd name="T5" fmla="*/ 0 h 28"/>
                  <a:gd name="T6" fmla="*/ 0 w 37"/>
                  <a:gd name="T7" fmla="*/ 47966 h 28"/>
                  <a:gd name="T8" fmla="*/ 2617 w 37"/>
                  <a:gd name="T9" fmla="*/ 69284 h 28"/>
                  <a:gd name="T10" fmla="*/ 49728 w 37"/>
                  <a:gd name="T11" fmla="*/ 74613 h 28"/>
                  <a:gd name="T12" fmla="*/ 94221 w 37"/>
                  <a:gd name="T13" fmla="*/ 69284 h 28"/>
                  <a:gd name="T14" fmla="*/ 96838 w 37"/>
                  <a:gd name="T15" fmla="*/ 47966 h 28"/>
                  <a:gd name="T16" fmla="*/ 73283 w 37"/>
                  <a:gd name="T17" fmla="*/ 0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1" y="23"/>
                      <a:pt x="1" y="26"/>
                    </a:cubicBezTo>
                    <a:cubicBezTo>
                      <a:pt x="7" y="27"/>
                      <a:pt x="12" y="28"/>
                      <a:pt x="19" y="28"/>
                    </a:cubicBezTo>
                    <a:cubicBezTo>
                      <a:pt x="25" y="28"/>
                      <a:pt x="31" y="27"/>
                      <a:pt x="36" y="26"/>
                    </a:cubicBezTo>
                    <a:cubicBezTo>
                      <a:pt x="37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1" name="Oval 42"/>
              <p:cNvSpPr>
                <a:spLocks noChangeArrowheads="1"/>
              </p:cNvSpPr>
              <p:nvPr>
                <p:custDataLst>
                  <p:tags r:id="rId67"/>
                </p:custDataLst>
              </p:nvPr>
            </p:nvSpPr>
            <p:spPr bwMode="auto">
              <a:xfrm>
                <a:off x="7234238" y="4395788"/>
                <a:ext cx="49213" cy="523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" name="Freeform 43"/>
              <p:cNvSpPr/>
              <p:nvPr>
                <p:custDataLst>
                  <p:tags r:id="rId68"/>
                </p:custDataLst>
              </p:nvPr>
            </p:nvSpPr>
            <p:spPr bwMode="auto">
              <a:xfrm>
                <a:off x="7210425" y="4449763"/>
                <a:ext cx="96838" cy="74613"/>
              </a:xfrm>
              <a:custGeom>
                <a:avLst/>
                <a:gdLst>
                  <a:gd name="T0" fmla="*/ 73283 w 37"/>
                  <a:gd name="T1" fmla="*/ 0 h 28"/>
                  <a:gd name="T2" fmla="*/ 47110 w 37"/>
                  <a:gd name="T3" fmla="*/ 29312 h 28"/>
                  <a:gd name="T4" fmla="*/ 23555 w 37"/>
                  <a:gd name="T5" fmla="*/ 0 h 28"/>
                  <a:gd name="T6" fmla="*/ 0 w 37"/>
                  <a:gd name="T7" fmla="*/ 47966 h 28"/>
                  <a:gd name="T8" fmla="*/ 2617 w 37"/>
                  <a:gd name="T9" fmla="*/ 69284 h 28"/>
                  <a:gd name="T10" fmla="*/ 47110 w 37"/>
                  <a:gd name="T11" fmla="*/ 74613 h 28"/>
                  <a:gd name="T12" fmla="*/ 94221 w 37"/>
                  <a:gd name="T13" fmla="*/ 69284 h 28"/>
                  <a:gd name="T14" fmla="*/ 96838 w 37"/>
                  <a:gd name="T15" fmla="*/ 47966 h 28"/>
                  <a:gd name="T16" fmla="*/ 73283 w 37"/>
                  <a:gd name="T17" fmla="*/ 0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5" y="28"/>
                      <a:pt x="30" y="27"/>
                      <a:pt x="36" y="26"/>
                    </a:cubicBezTo>
                    <a:cubicBezTo>
                      <a:pt x="36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" name="Oval 44"/>
              <p:cNvSpPr>
                <a:spLocks noChangeArrowheads="1"/>
              </p:cNvSpPr>
              <p:nvPr>
                <p:custDataLst>
                  <p:tags r:id="rId69"/>
                </p:custDataLst>
              </p:nvPr>
            </p:nvSpPr>
            <p:spPr bwMode="auto">
              <a:xfrm>
                <a:off x="7026275" y="4259263"/>
                <a:ext cx="52388" cy="523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4" name="Freeform 45"/>
              <p:cNvSpPr/>
              <p:nvPr>
                <p:custDataLst>
                  <p:tags r:id="rId70"/>
                </p:custDataLst>
              </p:nvPr>
            </p:nvSpPr>
            <p:spPr bwMode="auto">
              <a:xfrm>
                <a:off x="7002463" y="4313238"/>
                <a:ext cx="96838" cy="74613"/>
              </a:xfrm>
              <a:custGeom>
                <a:avLst/>
                <a:gdLst>
                  <a:gd name="T0" fmla="*/ 73283 w 37"/>
                  <a:gd name="T1" fmla="*/ 0 h 28"/>
                  <a:gd name="T2" fmla="*/ 49728 w 37"/>
                  <a:gd name="T3" fmla="*/ 29312 h 28"/>
                  <a:gd name="T4" fmla="*/ 23555 w 37"/>
                  <a:gd name="T5" fmla="*/ 0 h 28"/>
                  <a:gd name="T6" fmla="*/ 0 w 37"/>
                  <a:gd name="T7" fmla="*/ 47966 h 28"/>
                  <a:gd name="T8" fmla="*/ 5234 w 37"/>
                  <a:gd name="T9" fmla="*/ 69284 h 28"/>
                  <a:gd name="T10" fmla="*/ 49728 w 37"/>
                  <a:gd name="T11" fmla="*/ 74613 h 28"/>
                  <a:gd name="T12" fmla="*/ 94221 w 37"/>
                  <a:gd name="T13" fmla="*/ 69284 h 28"/>
                  <a:gd name="T14" fmla="*/ 96838 w 37"/>
                  <a:gd name="T15" fmla="*/ 47966 h 28"/>
                  <a:gd name="T16" fmla="*/ 73283 w 37"/>
                  <a:gd name="T17" fmla="*/ 0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1" y="23"/>
                      <a:pt x="2" y="26"/>
                    </a:cubicBezTo>
                    <a:cubicBezTo>
                      <a:pt x="7" y="27"/>
                      <a:pt x="13" y="28"/>
                      <a:pt x="19" y="28"/>
                    </a:cubicBezTo>
                    <a:cubicBezTo>
                      <a:pt x="25" y="28"/>
                      <a:pt x="31" y="27"/>
                      <a:pt x="36" y="26"/>
                    </a:cubicBezTo>
                    <a:cubicBezTo>
                      <a:pt x="37" y="23"/>
                      <a:pt x="37" y="21"/>
                      <a:pt x="37" y="18"/>
                    </a:cubicBezTo>
                    <a:cubicBezTo>
                      <a:pt x="37" y="11"/>
                      <a:pt x="34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5" name="Oval 46"/>
              <p:cNvSpPr>
                <a:spLocks noChangeArrowheads="1"/>
              </p:cNvSpPr>
              <p:nvPr>
                <p:custDataLst>
                  <p:tags r:id="rId71"/>
                </p:custDataLst>
              </p:nvPr>
            </p:nvSpPr>
            <p:spPr bwMode="auto">
              <a:xfrm>
                <a:off x="7162800" y="4259263"/>
                <a:ext cx="52388" cy="523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6" name="Freeform 47"/>
              <p:cNvSpPr/>
              <p:nvPr>
                <p:custDataLst>
                  <p:tags r:id="rId72"/>
                </p:custDataLst>
              </p:nvPr>
            </p:nvSpPr>
            <p:spPr bwMode="auto">
              <a:xfrm>
                <a:off x="7142163" y="4313238"/>
                <a:ext cx="96838" cy="74613"/>
              </a:xfrm>
              <a:custGeom>
                <a:avLst/>
                <a:gdLst>
                  <a:gd name="T0" fmla="*/ 73283 w 37"/>
                  <a:gd name="T1" fmla="*/ 0 h 28"/>
                  <a:gd name="T2" fmla="*/ 47110 w 37"/>
                  <a:gd name="T3" fmla="*/ 29312 h 28"/>
                  <a:gd name="T4" fmla="*/ 23555 w 37"/>
                  <a:gd name="T5" fmla="*/ 0 h 28"/>
                  <a:gd name="T6" fmla="*/ 0 w 37"/>
                  <a:gd name="T7" fmla="*/ 47966 h 28"/>
                  <a:gd name="T8" fmla="*/ 2617 w 37"/>
                  <a:gd name="T9" fmla="*/ 69284 h 28"/>
                  <a:gd name="T10" fmla="*/ 47110 w 37"/>
                  <a:gd name="T11" fmla="*/ 74613 h 28"/>
                  <a:gd name="T12" fmla="*/ 91604 w 37"/>
                  <a:gd name="T13" fmla="*/ 69284 h 28"/>
                  <a:gd name="T14" fmla="*/ 96838 w 37"/>
                  <a:gd name="T15" fmla="*/ 47966 h 28"/>
                  <a:gd name="T16" fmla="*/ 73283 w 37"/>
                  <a:gd name="T17" fmla="*/ 0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4" y="28"/>
                      <a:pt x="30" y="27"/>
                      <a:pt x="35" y="26"/>
                    </a:cubicBezTo>
                    <a:cubicBezTo>
                      <a:pt x="36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17" name="文本框 20"/>
          <p:cNvSpPr txBox="1"/>
          <p:nvPr/>
        </p:nvSpPr>
        <p:spPr>
          <a:xfrm>
            <a:off x="806887" y="5072229"/>
            <a:ext cx="2439035" cy="436245"/>
          </a:xfrm>
          <a:prstGeom prst="rect">
            <a:avLst/>
          </a:prstGeom>
          <a:noFill/>
        </p:spPr>
        <p:txBody>
          <a:bodyPr wrap="none" lIns="68568" tIns="34284" rIns="68568" bIns="34284">
            <a:spAutoFit/>
          </a:bodyPr>
          <a:p>
            <a:pPr algn="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400" b="1" kern="0" dirty="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rPr>
              <a:t>、从管理范围看</a:t>
            </a:r>
            <a:endParaRPr lang="zh-CN" altLang="en-US" sz="2400" b="1" kern="0" dirty="0">
              <a:solidFill>
                <a:srgbClr val="00B0F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9" name="文本框 20"/>
          <p:cNvSpPr txBox="1"/>
          <p:nvPr/>
        </p:nvSpPr>
        <p:spPr>
          <a:xfrm>
            <a:off x="8646334" y="2569697"/>
            <a:ext cx="2439035" cy="436245"/>
          </a:xfrm>
          <a:prstGeom prst="rect">
            <a:avLst/>
          </a:prstGeom>
          <a:noFill/>
        </p:spPr>
        <p:txBody>
          <a:bodyPr wrap="none" lIns="68568" tIns="34284" rIns="68568" bIns="34284">
            <a:spAutoFit/>
          </a:bodyPr>
          <a:p>
            <a:pPr algn="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400" b="1" kern="0" dirty="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rPr>
              <a:t>、从适用范围看</a:t>
            </a:r>
            <a:endParaRPr lang="zh-CN" altLang="en-US" sz="2400" b="1" kern="0" dirty="0">
              <a:solidFill>
                <a:srgbClr val="00B0F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1" name="文本框 20"/>
          <p:cNvSpPr txBox="1"/>
          <p:nvPr/>
        </p:nvSpPr>
        <p:spPr>
          <a:xfrm>
            <a:off x="8646334" y="5072365"/>
            <a:ext cx="2439035" cy="436245"/>
          </a:xfrm>
          <a:prstGeom prst="rect">
            <a:avLst/>
          </a:prstGeom>
          <a:noFill/>
        </p:spPr>
        <p:txBody>
          <a:bodyPr wrap="none" lIns="68568" tIns="34284" rIns="68568" bIns="34284">
            <a:spAutoFit/>
          </a:bodyPr>
          <a:p>
            <a:pPr algn="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400" b="1" kern="0" dirty="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rPr>
              <a:t>、从对应关系看</a:t>
            </a:r>
            <a:endParaRPr lang="zh-CN" altLang="en-US" sz="2400" b="1" kern="0" dirty="0">
              <a:solidFill>
                <a:srgbClr val="00B0F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2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" grpId="0"/>
      <p:bldP spid="119" grpId="0"/>
      <p:bldP spid="117" grpId="0"/>
      <p:bldP spid="1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53440" y="1439545"/>
            <a:ext cx="1060069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【从目标看】：</a:t>
            </a:r>
            <a:endParaRPr lang="zh-CN" altLang="en-US" sz="2800"/>
          </a:p>
          <a:p>
            <a:pPr>
              <a:lnSpc>
                <a:spcPct val="200000"/>
              </a:lnSpc>
            </a:pPr>
            <a:r>
              <a:rPr lang="zh-CN" altLang="en-US" sz="2800"/>
              <a:t> </a:t>
            </a:r>
            <a:r>
              <a:rPr lang="en-US" altLang="zh-CN" sz="2800"/>
              <a:t>      </a:t>
            </a:r>
            <a:r>
              <a:rPr lang="zh-CN" altLang="en-US" sz="2800"/>
              <a:t>两者都是为了避免问题/故障的重复发生，最终目标是一致的，但FRACAS主要从提升产品可靠性角度入手，可采取纠正措施的范围较窄；而质量问题归零更关注质量问题归零的彻底性，可以从技术、管理两大方面采取多种措施，可采取纠正措施的范围很宽。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76605" y="1082675"/>
            <a:ext cx="10748645" cy="5692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【从适用范围看】：</a:t>
            </a:r>
            <a:endParaRPr lang="zh-CN" altLang="en-US" sz="2800"/>
          </a:p>
          <a:p>
            <a:pPr>
              <a:lnSpc>
                <a:spcPct val="150000"/>
              </a:lnSpc>
            </a:pPr>
            <a:r>
              <a:rPr lang="zh-CN" altLang="en-US" sz="2800"/>
              <a:t> </a:t>
            </a:r>
            <a:r>
              <a:rPr lang="en-US" altLang="zh-CN" sz="2800"/>
              <a:t>      </a:t>
            </a:r>
            <a:r>
              <a:rPr lang="zh-CN" altLang="en-US" sz="2800"/>
              <a:t>GJB9001C-2017标准10.2条规定：“当产品和服务发生严重、重大质量问题时，组织应实施问题的技术归零和管理归零”，标准要求比较低，只有严重和重大质量问题才需要技术和管理归零（实际操作过程中，很多企业对一般质量问题也进行技术、管理归零）。GJB 841-1990《故障报告、分析和纠正措施系统》规定了“合同规定层次产品所发生的故障都应及时报告”，只要涉及到合同规定层次的产品，无法什么阶段（研制、生产、检验、试验、使用等）发生的故障都应该及时报告。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75030" y="1156335"/>
            <a:ext cx="10356850" cy="5692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【从管理范围看】：</a:t>
            </a:r>
            <a:endParaRPr lang="zh-CN" altLang="en-US" sz="2800"/>
          </a:p>
          <a:p>
            <a:pPr>
              <a:lnSpc>
                <a:spcPct val="200000"/>
              </a:lnSpc>
            </a:pPr>
            <a:r>
              <a:rPr lang="zh-CN" altLang="en-US" sz="2800"/>
              <a:t> </a:t>
            </a:r>
            <a:r>
              <a:rPr lang="en-US" altLang="zh-CN" sz="2800"/>
              <a:t>      </a:t>
            </a:r>
            <a:r>
              <a:rPr lang="zh-CN" altLang="en-US" sz="2800"/>
              <a:t>针对同一问题/故障，FRACAS包括故障的报告、核实、分析和纠正措施，重点关注产品可靠性；质量问题归零包括故障定位、机理分析、措施有效、故障复现和举一反三，重点关注质量问题处理的彻底性。另外，FRACAS只关注技术层面的故障，质量问题归零除了关注技术原因，更关注管理原因，航天有一种提法“每一个术问题背后都有管理原因”正是针对这个观点。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62330" y="1165225"/>
            <a:ext cx="1062482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/>
              <a:t>【从对应关系看】：</a:t>
            </a:r>
            <a:endParaRPr lang="zh-CN" altLang="en-US" sz="1800"/>
          </a:p>
          <a:p>
            <a:pPr>
              <a:lnSpc>
                <a:spcPct val="200000"/>
              </a:lnSpc>
            </a:pPr>
            <a:r>
              <a:rPr lang="zh-CN" altLang="en-US" sz="1800"/>
              <a:t> </a:t>
            </a:r>
            <a:r>
              <a:rPr lang="en-US" altLang="zh-CN" sz="1800"/>
              <a:t>     </a:t>
            </a:r>
            <a:r>
              <a:rPr lang="zh-CN" altLang="en-US" sz="1800"/>
              <a:t>FRACAS和技术归零（管理归零没有可比性）是有交集的两个概念，FRACAS的“故障分析”对应于技术归零的“定位准确、机理清楚、故障复现”部分；FRACAS的“纠正措施”对应于技术归零的“措施有效”部分；FRACAS的“故障报告、故障核实”内容属于技术归零的前序，不属于技术归零的五条内容；技术归零的“举一反三”部分则不在FRACAS关注的范围内。</a:t>
            </a:r>
            <a:endParaRPr lang="zh-CN" altLang="en-US" sz="1800"/>
          </a:p>
        </p:txBody>
      </p:sp>
      <p:graphicFrame>
        <p:nvGraphicFramePr>
          <p:cNvPr id="3" name="表格 2"/>
          <p:cNvGraphicFramePr/>
          <p:nvPr>
            <p:custDataLst>
              <p:tags r:id="rId6"/>
            </p:custDataLst>
          </p:nvPr>
        </p:nvGraphicFramePr>
        <p:xfrm>
          <a:off x="1299210" y="4152265"/>
          <a:ext cx="956691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485"/>
                <a:gridCol w="1594485"/>
                <a:gridCol w="1594485"/>
                <a:gridCol w="1594485"/>
                <a:gridCol w="1594485"/>
                <a:gridCol w="1594485"/>
              </a:tblGrid>
              <a:tr h="355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sym typeface="+mn-ea"/>
                        </a:rPr>
                        <a:t>FRACAS</a:t>
                      </a:r>
                      <a:endParaRPr lang="zh-CN" altLang="en-US" sz="1800" b="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故障报告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故障核实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故障分析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纠正措施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79946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技术归零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定位准确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机理清楚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故障复现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措施有效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举一反三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245" name="矩形 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94358" y="4317676"/>
            <a:ext cx="460375" cy="374650"/>
          </a:xfrm>
          <a:prstGeom prst="rect">
            <a:avLst/>
          </a:prstGeom>
          <a:noFill/>
          <a:ln>
            <a:noFill/>
          </a:ln>
        </p:spPr>
        <p:txBody>
          <a:bodyPr wrap="none" lIns="68561" tIns="34282" rIns="68561" bIns="34282">
            <a:spAutoFit/>
          </a:bodyPr>
          <a:p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总</a:t>
            </a: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sz="2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96000" y="1300480"/>
            <a:ext cx="5788025" cy="35966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200000"/>
              </a:lnSpc>
            </a:pPr>
            <a:r>
              <a:rPr lang="zh-CN" altLang="en-US" sz="2400"/>
              <a:t>总</a:t>
            </a:r>
            <a:r>
              <a:rPr lang="en-US" altLang="zh-CN" sz="2400"/>
              <a:t>  </a:t>
            </a:r>
            <a:r>
              <a:rPr lang="zh-CN" altLang="en-US" sz="2400"/>
              <a:t>结</a:t>
            </a:r>
            <a:endParaRPr lang="en-US" altLang="zh-CN" sz="2400"/>
          </a:p>
          <a:p>
            <a:pPr>
              <a:lnSpc>
                <a:spcPct val="200000"/>
              </a:lnSpc>
            </a:pPr>
            <a:r>
              <a:rPr lang="en-US" altLang="zh-CN" sz="2400"/>
              <a:t>       </a:t>
            </a:r>
            <a:r>
              <a:rPr lang="zh-CN" altLang="en-US" sz="2400"/>
              <a:t>FRACAS系统是故障报告、分析和纠正措施系统，目的是避免故障的重复发生，提升产品的可靠性与维修性；质量问题归零更关注问题处理的彻底性，预防问题的重复发生（影响角度）。</a:t>
            </a:r>
            <a:endParaRPr lang="zh-CN" altLang="en-US" sz="2400"/>
          </a:p>
        </p:txBody>
      </p:sp>
      <p:sp>
        <p:nvSpPr>
          <p:cNvPr id="11" name="空心弧 4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572135" y="1520190"/>
            <a:ext cx="4373880" cy="4227195"/>
          </a:xfrm>
          <a:custGeom>
            <a:avLst/>
            <a:gdLst>
              <a:gd name="T0" fmla="*/ 387411545 w 21600"/>
              <a:gd name="T1" fmla="*/ 0 h 21600"/>
              <a:gd name="T2" fmla="*/ 4806720 w 21600"/>
              <a:gd name="T3" fmla="*/ 387712366 h 21600"/>
              <a:gd name="T4" fmla="*/ 387411545 w 21600"/>
              <a:gd name="T5" fmla="*/ 9656961 h 21600"/>
              <a:gd name="T6" fmla="*/ 770016179 w 21600"/>
              <a:gd name="T7" fmla="*/ 38771236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69" y="10800"/>
                </a:moveTo>
                <a:cubicBezTo>
                  <a:pt x="269" y="4983"/>
                  <a:pt x="4983" y="269"/>
                  <a:pt x="10800" y="269"/>
                </a:cubicBezTo>
                <a:cubicBezTo>
                  <a:pt x="16616" y="268"/>
                  <a:pt x="21330" y="4983"/>
                  <a:pt x="21331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269" y="108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39999"/>
            </a:schemeClr>
          </a:solidFill>
          <a:ln>
            <a:noFill/>
          </a:ln>
        </p:spPr>
        <p:txBody>
          <a:bodyPr lIns="68573" tIns="34287" rIns="68573" bIns="34287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1525" y="1732280"/>
            <a:ext cx="3439160" cy="3559810"/>
            <a:chOff x="-112105" y="2839261"/>
            <a:chExt cx="2497422" cy="2497422"/>
          </a:xfrm>
        </p:grpSpPr>
        <p:grpSp>
          <p:nvGrpSpPr>
            <p:cNvPr id="39" name="组合 38"/>
            <p:cNvGrpSpPr/>
            <p:nvPr/>
          </p:nvGrpSpPr>
          <p:grpSpPr>
            <a:xfrm>
              <a:off x="-112105" y="2839261"/>
              <a:ext cx="2497422" cy="249742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>
                <p:custDataLst>
                  <p:tags r:id="rId8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椭圆 40"/>
              <p:cNvSpPr/>
              <p:nvPr>
                <p:custDataLst>
                  <p:tags r:id="rId9"/>
                </p:custDataLst>
              </p:nvPr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7" name="椭圆 8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75318" y="3038785"/>
              <a:ext cx="2104717" cy="2104715"/>
            </a:xfrm>
            <a:prstGeom prst="ellipse">
              <a:avLst/>
            </a:prstGeom>
            <a:blipFill dpi="0"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3" name="椭圆 42"/>
          <p:cNvSpPr/>
          <p:nvPr>
            <p:custDataLst>
              <p:tags r:id="rId12"/>
            </p:custDataLst>
          </p:nvPr>
        </p:nvSpPr>
        <p:spPr>
          <a:xfrm>
            <a:off x="4396740" y="1732280"/>
            <a:ext cx="476250" cy="49276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>
            <p:custDataLst>
              <p:tags r:id="rId13"/>
            </p:custDataLst>
          </p:nvPr>
        </p:nvSpPr>
        <p:spPr>
          <a:xfrm>
            <a:off x="4946650" y="2736215"/>
            <a:ext cx="476250" cy="49276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>
            <p:custDataLst>
              <p:tags r:id="rId14"/>
            </p:custDataLst>
          </p:nvPr>
        </p:nvSpPr>
        <p:spPr>
          <a:xfrm>
            <a:off x="4946650" y="3990340"/>
            <a:ext cx="476250" cy="49276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>
            <p:custDataLst>
              <p:tags r:id="rId15"/>
            </p:custDataLst>
          </p:nvPr>
        </p:nvSpPr>
        <p:spPr>
          <a:xfrm>
            <a:off x="4470400" y="5016500"/>
            <a:ext cx="476250" cy="49276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" name="图形 18"/>
          <p:cNvSpPr/>
          <p:nvPr>
            <p:custDataLst>
              <p:tags r:id="rId1"/>
            </p:custDataLst>
          </p:nvPr>
        </p:nvSpPr>
        <p:spPr>
          <a:xfrm>
            <a:off x="-5080" y="1041400"/>
            <a:ext cx="10608310" cy="5826760"/>
          </a:xfrm>
          <a:custGeom>
            <a:avLst/>
            <a:gdLst>
              <a:gd name="connsiteX0" fmla="*/ 7194233 w 7194232"/>
              <a:gd name="connsiteY0" fmla="*/ 0 h 4050030"/>
              <a:gd name="connsiteX1" fmla="*/ 5301615 w 7194232"/>
              <a:gd name="connsiteY1" fmla="*/ 4050030 h 4050030"/>
              <a:gd name="connsiteX2" fmla="*/ 0 w 7194232"/>
              <a:gd name="connsiteY2" fmla="*/ 4050030 h 4050030"/>
              <a:gd name="connsiteX3" fmla="*/ 0 w 7194232"/>
              <a:gd name="connsiteY3" fmla="*/ 3095625 h 4050030"/>
              <a:gd name="connsiteX4" fmla="*/ 1446848 w 7194232"/>
              <a:gd name="connsiteY4" fmla="*/ 0 h 405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4232" h="4050030">
                <a:moveTo>
                  <a:pt x="7194233" y="0"/>
                </a:moveTo>
                <a:lnTo>
                  <a:pt x="5301615" y="4050030"/>
                </a:lnTo>
                <a:lnTo>
                  <a:pt x="0" y="4050030"/>
                </a:lnTo>
                <a:lnTo>
                  <a:pt x="0" y="3095625"/>
                </a:lnTo>
                <a:lnTo>
                  <a:pt x="1446848" y="0"/>
                </a:lnTo>
                <a:close/>
              </a:path>
            </a:pathLst>
          </a:custGeom>
          <a:solidFill>
            <a:srgbClr val="004EA8"/>
          </a:solidFill>
          <a:ln w="9525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797685" y="2295525"/>
            <a:ext cx="714248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感谢大家参与学习，欢迎提出宝贵意见。</a:t>
            </a:r>
            <a:endParaRPr lang="en-US" altLang="zh-CN" sz="3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algn="ctr" eaLnBrk="1" hangingPunct="1">
              <a:spcBef>
                <a:spcPct val="0"/>
              </a:spcBef>
              <a:buNone/>
            </a:pPr>
            <a:endParaRPr lang="zh-CN" altLang="en-US" sz="3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祝大家身体健康、工作顺利！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875" y="5899785"/>
            <a:ext cx="3286125" cy="4470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TABLE_ENDDRAG_ORIGIN_RECT" val="753*125"/>
  <p:tag name="TABLE_ENDDRAG_RECT" val="102*326*753*125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commondata" val="eyJoZGlkIjoiODVhZWQyY2RmMjVmNDg3NGRhMTQ2ZjExN2I0N2NjNGE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3129</Words>
  <Application>WPS 演示</Application>
  <PresentationFormat>宽屏</PresentationFormat>
  <Paragraphs>135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Wingdings</vt:lpstr>
      <vt:lpstr>Calibri</vt:lpstr>
      <vt:lpstr>方正兰亭黑_GBK</vt:lpstr>
      <vt:lpstr>黑体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WPS_1667446486</cp:lastModifiedBy>
  <cp:revision>166</cp:revision>
  <dcterms:created xsi:type="dcterms:W3CDTF">2019-06-19T02:08:00Z</dcterms:created>
  <dcterms:modified xsi:type="dcterms:W3CDTF">2023-11-09T00:38:23Z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56EF264312E04EE4900906785AAF0545_13</vt:lpwstr>
  </property>
</Properties>
</file>